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1" r:id="rId2"/>
    <p:sldMasterId id="2147483932" r:id="rId3"/>
  </p:sldMasterIdLst>
  <p:handoutMasterIdLst>
    <p:handoutMasterId r:id="rId89"/>
  </p:handoutMasterIdLst>
  <p:sldIdLst>
    <p:sldId id="256" r:id="rId4"/>
    <p:sldId id="258" r:id="rId5"/>
    <p:sldId id="259" r:id="rId6"/>
    <p:sldId id="257" r:id="rId7"/>
    <p:sldId id="261" r:id="rId8"/>
    <p:sldId id="262" r:id="rId9"/>
    <p:sldId id="263" r:id="rId10"/>
    <p:sldId id="264" r:id="rId11"/>
    <p:sldId id="265" r:id="rId12"/>
    <p:sldId id="304" r:id="rId13"/>
    <p:sldId id="266" r:id="rId14"/>
    <p:sldId id="305" r:id="rId15"/>
    <p:sldId id="267" r:id="rId16"/>
    <p:sldId id="306" r:id="rId17"/>
    <p:sldId id="268" r:id="rId18"/>
    <p:sldId id="269" r:id="rId19"/>
    <p:sldId id="307" r:id="rId20"/>
    <p:sldId id="308" r:id="rId21"/>
    <p:sldId id="270" r:id="rId22"/>
    <p:sldId id="271" r:id="rId23"/>
    <p:sldId id="309" r:id="rId24"/>
    <p:sldId id="272" r:id="rId25"/>
    <p:sldId id="310" r:id="rId26"/>
    <p:sldId id="273" r:id="rId27"/>
    <p:sldId id="274" r:id="rId28"/>
    <p:sldId id="311" r:id="rId29"/>
    <p:sldId id="276" r:id="rId30"/>
    <p:sldId id="312" r:id="rId31"/>
    <p:sldId id="275" r:id="rId32"/>
    <p:sldId id="277" r:id="rId33"/>
    <p:sldId id="278" r:id="rId34"/>
    <p:sldId id="279" r:id="rId35"/>
    <p:sldId id="280" r:id="rId36"/>
    <p:sldId id="313" r:id="rId37"/>
    <p:sldId id="281" r:id="rId38"/>
    <p:sldId id="282" r:id="rId39"/>
    <p:sldId id="314" r:id="rId40"/>
    <p:sldId id="315" r:id="rId41"/>
    <p:sldId id="283" r:id="rId42"/>
    <p:sldId id="316" r:id="rId43"/>
    <p:sldId id="284" r:id="rId44"/>
    <p:sldId id="317" r:id="rId45"/>
    <p:sldId id="285" r:id="rId46"/>
    <p:sldId id="318" r:id="rId47"/>
    <p:sldId id="327" r:id="rId48"/>
    <p:sldId id="328" r:id="rId49"/>
    <p:sldId id="329" r:id="rId50"/>
    <p:sldId id="330" r:id="rId51"/>
    <p:sldId id="331" r:id="rId52"/>
    <p:sldId id="332" r:id="rId53"/>
    <p:sldId id="339" r:id="rId54"/>
    <p:sldId id="286" r:id="rId55"/>
    <p:sldId id="319" r:id="rId56"/>
    <p:sldId id="301" r:id="rId57"/>
    <p:sldId id="320" r:id="rId58"/>
    <p:sldId id="287" r:id="rId59"/>
    <p:sldId id="321" r:id="rId60"/>
    <p:sldId id="288" r:id="rId61"/>
    <p:sldId id="290" r:id="rId62"/>
    <p:sldId id="326" r:id="rId63"/>
    <p:sldId id="291" r:id="rId64"/>
    <p:sldId id="322" r:id="rId65"/>
    <p:sldId id="292" r:id="rId66"/>
    <p:sldId id="293" r:id="rId67"/>
    <p:sldId id="302" r:id="rId68"/>
    <p:sldId id="298" r:id="rId69"/>
    <p:sldId id="294" r:id="rId70"/>
    <p:sldId id="323" r:id="rId71"/>
    <p:sldId id="333" r:id="rId72"/>
    <p:sldId id="334" r:id="rId73"/>
    <p:sldId id="335" r:id="rId74"/>
    <p:sldId id="336" r:id="rId75"/>
    <p:sldId id="337" r:id="rId76"/>
    <p:sldId id="338" r:id="rId77"/>
    <p:sldId id="295" r:id="rId78"/>
    <p:sldId id="324" r:id="rId79"/>
    <p:sldId id="296" r:id="rId80"/>
    <p:sldId id="297" r:id="rId81"/>
    <p:sldId id="325" r:id="rId82"/>
    <p:sldId id="299" r:id="rId83"/>
    <p:sldId id="300" r:id="rId84"/>
    <p:sldId id="303" r:id="rId85"/>
    <p:sldId id="340" r:id="rId86"/>
    <p:sldId id="341" r:id="rId87"/>
    <p:sldId id="342" r:id="rId88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78CF8CB-4D29-4C23-8AFC-C0CF0EBFDD0C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C89C397-4F17-4DA0-B956-709D0F2D3EB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7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2335649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14869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541038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083450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0947852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984663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6083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154306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551482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336322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223664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7820398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904431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74713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982928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230970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188899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567829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854159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8536262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361595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84435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873056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7956548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0872787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5880955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310817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8277426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80607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4265993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891191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375643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64671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808752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809150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111646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961036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54732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49089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61519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172496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03359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544001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51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36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ransition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4F66-61F3-4532-9170-36FBB50284A6}" type="datetimeFigureOut">
              <a:rPr lang="th-TH" smtClean="0"/>
              <a:pPr/>
              <a:t>09/07/63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D259FC-BF55-4FA1-A48D-47175F9FA1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26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ransition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t.go.th/ect_th/question.php?wc=5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739" y="885154"/>
            <a:ext cx="4647344" cy="3945030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99839" y="4632970"/>
            <a:ext cx="4891144" cy="1766028"/>
          </a:xfrm>
        </p:spPr>
        <p:txBody>
          <a:bodyPr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th-TH" b="1" dirty="0" smtClean="0">
              <a:ln/>
              <a:solidFill>
                <a:schemeClr val="accent3"/>
              </a:solidFill>
            </a:endParaRPr>
          </a:p>
          <a:p>
            <a:endParaRPr lang="th-TH" b="1" dirty="0">
              <a:ln/>
              <a:solidFill>
                <a:schemeClr val="accent3"/>
              </a:solidFill>
            </a:endParaRPr>
          </a:p>
          <a:p>
            <a:r>
              <a:rPr lang="th-TH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นายอิทธิพร บุญประคอง</a:t>
            </a:r>
          </a:p>
          <a:p>
            <a:r>
              <a:rPr lang="th-TH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ประธานกรรมการการเลือกตั้ง</a:t>
            </a:r>
          </a:p>
          <a:p>
            <a:endParaRPr lang="th-TH" sz="4800" b="1" dirty="0" smtClean="0">
              <a:ln/>
              <a:solidFill>
                <a:schemeClr val="accent3"/>
              </a:solidFill>
              <a:cs typeface="+mj-cs"/>
            </a:endParaRPr>
          </a:p>
          <a:p>
            <a:endParaRPr lang="th-TH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497158" y="1713494"/>
            <a:ext cx="6303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กฎหมายกับการพัฒนา</a:t>
            </a:r>
          </a:p>
          <a:p>
            <a:pPr algn="ctr"/>
            <a:r>
              <a:rPr lang="th-TH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กระบวนการเลือกตั้งของ</a:t>
            </a:r>
            <a:br>
              <a:rPr lang="th-TH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ประเทศไทย</a:t>
            </a:r>
            <a:endParaRPr lang="th-TH" sz="6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5951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ความหมายและความเป็นมาของการเลือกตั้งของประเทศไทย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ในที่สุดได้มีพระราชบัญญัติคณะกรรมการการเลือกตั้ง พ.ศ. 2540 ประกาศใช้เป็นครั้งแรก แต่ยังไม่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ทันใช้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บังคับ ก็ได้มีการประกาศรัฐธรรมนูญแห่งราชอาณาจักรไทย พุทธศักราช 2540 เมื่อวันที่ 11 ตุลาคม 2540 และมีพระราชบัญญัติประกอบรัฐธรรมนูญว่าด้วยคณะกรรมการการเลือกตั้ง พ.ศ. 2541 ประกาศใช้บังคับ พระราชบัญญัติคณะกรรมการการเลือกตั้ง พ.ศ. 2540 จึงถูกยกเลิกไป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80804687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5" y="1799499"/>
            <a:ext cx="10515600" cy="4351338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 หรือที่เรียกว่า กกต. ได้จัดตั้งขึ้นเป็นครั้งแรก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ตามบทบัญญัติ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ของรัฐธรรมนูญแห่งราชอาณาจักรไทย พุทธศักราช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๒๕๔๐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โดยมีเจตนารมณ์ที่จะให้คณะกรรมการการเลือกตั้งเป็นองค์กรที่มาทำ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หน้าที่บริหารจัดการเลือกตั้งแทน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การจัดการเลือกตั้งแบบเดิมที่มีกระทรวงมหาดไทยเป็นผู้ดูแลรับผิดชอบ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คณะกรรมการการเลือกตั้งตามรัฐธรรมนูญแห่งราชอาณาจักรไทย พุทธศักราช ๒๕๔๐ และพระราชบัญญัติประกอบรัฐธรรมนูญว่าด้วยคณะกรรมการการเลือกตั้ง พ.ศ. ๒๕๔๑ ได้กำหนดให้คณะกรรมการการเลือกตั้งมีอำนาจหน้าที่ต่าง ๆ ที่สำคัญ ได้แก่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๑. อำนาจ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หน้าที่ด้าน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บริหาร คือการควบคุมและดำเนินการจัดให้มีการเลือกตั้ง ทั้งการเลือกตั้งระดับชาติ ระดับท้องถิ่น รวมทั้งการออกเสียงประชามติ ด้านตุลาการ คือ การสืบสวน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สอบสวน</a:t>
            </a:r>
            <a:b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หาข้อเท็จจริงและวินิจฉัยชี้ขาดปัญหาข้อโต้แย้ง สั่งให้มีการเลือกตั้งใหม่ นับคะแนนใหม่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แก่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ผู้สมัครและสมาชิกที่ทำผิดกฎหมายเลือกตั้ง และด้านนิติบัญญัติ คือ การออกกฎ ระเบียบ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คำสั่ง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ข้อกำหนดที่จำเป็นต่อการปฏิบัติงาน </a:t>
            </a:r>
          </a:p>
          <a:p>
            <a:pPr marL="0" indent="0">
              <a:buNone/>
            </a:pP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การจัดให้มีการเลือกตั้งนอกราชอาณาจักร</a:t>
            </a:r>
          </a:p>
          <a:p>
            <a:pPr marL="0" indent="0">
              <a:buNone/>
            </a:pP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องค์การเอกชนในการให้การศึกษาแก่ประชาชนเกี่ยวกับการปกครองระบอบประชาธิปไตยอันมีพระมหากษัตริย์ทรงเป็นประมุข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5513386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อำนาจหน้าที่ตามรัฐธรรมนูญแห่งราชอาณาจักรไทย พุทธศักราช 25๕0 และพระราชบัญญัติประกอบรัฐธรรมนูญว่าด้วยคณะกรรมการการเลือกตั้ง พ.ศ. ๒๕๕๐ ซึ่งมีการเพิ่มเติมที่สำคัญ ได้แก่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การปฏิบัติหนาที่ตามหลักนิติธรรม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๒. การตอบข้อหารือเกี่ยวกับพรรคการเมืองซึ่งจะต้องตอบภายใน 30 วัน นับแต่วันที่ได้รับข้อหารือ และจะปฏิเสธไมตอบข้อหารือเพราะเหตุที่เรื่องนั้นยังไมเกิดขึ้นมิได้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๓. การวางระเบียบหรือ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ให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ความเห็นชอบในการปฏิบัติหน้าที่ของ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คณะรัฐมนตรี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3600" dirty="0" err="1" smtClean="0">
                <a:latin typeface="TH SarabunIT๙" pitchFamily="34" charset="-34"/>
                <a:cs typeface="TH SarabunIT๙" pitchFamily="34" charset="-34"/>
              </a:rPr>
              <a:t>ระหว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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าง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ที่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อายุของ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สภา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ผู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แทนราษฎรสิ้นสุดลงหรือมีการยุบสภา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ผู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แทนราษฎร เกี่ยวกับการ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แต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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งตั้ง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หรือ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โยกย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าย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ข้าราชการ การอนุมัติ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ให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ใช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จ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ายงบ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ประมาณ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สํารองจ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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าย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เพื่อกรณีฉุกเฉินหรือ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จําเป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น และการวางระเบียบเกี่ยวกับการ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ใช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ทรัพยากรของรัฐหรือ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บุคลากร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ของ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รัฐ เพื่อ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กระทํา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ใด</a:t>
            </a:r>
          </a:p>
          <a:p>
            <a:pPr marL="0" indent="0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4. การส่งเรื่องให้ประธานสภา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ผู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แทนราษฎรหรือประธานวุฒิสภา วินิจฉัยสมาชิกภาพของสมาชิกสภา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ผู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แทนราษฎรหรือสมาชิกวุฒิสภาคนใดคนหนึ่งสิ้นสุดลง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หรือส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</a:t>
            </a:r>
            <a:r>
              <a:rPr lang="th-TH" sz="3600" dirty="0" err="1" smtClean="0">
                <a:latin typeface="TH SarabunIT๙" pitchFamily="34" charset="-34"/>
                <a:cs typeface="TH SarabunIT๙" pitchFamily="34" charset="-34"/>
              </a:rPr>
              <a:t>งเรื่อง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ไป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ยังศาลรัฐธรรมนูญกรณีความ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เป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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นรัฐ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มนตรีของรัฐมนตรีคนใดคนหนึ่งสิ้นสุดลง</a:t>
            </a:r>
          </a:p>
          <a:p>
            <a:endParaRPr lang="en-US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8977177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59758" cy="4351338"/>
          </a:xfrm>
        </p:spPr>
        <p:txBody>
          <a:bodyPr>
            <a:normAutofit/>
          </a:bodyPr>
          <a:lstStyle/>
          <a:p>
            <a:pPr lvl="1"/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pPr marL="457200" lvl="1" indent="0"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๕. การเพิกถอนสิทธิเลือกตั้ง (การแจกใบแดง) ก่อนการประกาศผลการเลือกตั้ง</a:t>
            </a:r>
          </a:p>
          <a:p>
            <a:pPr marL="457200" lvl="1" indent="0"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๖. หน้าที่ที่เกี่ยวข้องกับการสรรหาสมาชิกวุฒิสภา</a:t>
            </a:r>
          </a:p>
          <a:p>
            <a:pPr marL="457200" lvl="1" indent="0"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๗. การส่งเสริมการมีส่วนร่วมทางการเมืองของประชาชน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2131"/>
            <a:ext cx="10515600" cy="4351338"/>
          </a:xfrm>
        </p:spPr>
        <p:txBody>
          <a:bodyPr>
            <a:normAutofit/>
          </a:bodyPr>
          <a:lstStyle/>
          <a:p>
            <a:pPr algn="thaiDist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หน้าที่และอำนาจตามรัฐธรรมนูญแห่งราชอาณาจักรไทย พุทธศักราช 25๖0 และพระราชบัญญัติประกอบรัฐธรรมนูญว่าด้วยคณะกรรมการการเลือกตั้ง พ.ศ. ๒๕๖๐ ซึ่งเป็นฉบับที่ใช้บังคับอยู่ในปัจจุบัน ซึ่งได้มีการเปลี่ยนแปลงหน้าที่และอำนาจของคณะกรรมการการเลือกตั้งที่สำคัญ เพื่อทำให้การจัดการเลือกตั้งและการตรวจสอบการทุจริตการเลือกตั้งเป็นไปอย่างประสิทธิภาพมากยิ่งขึ้น ดังต่อไปนี้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1. ให้มีอำนาจในการระงับการใช้สิทธิสมัครรับเลือกตั้งของผู้สมัคร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รับ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เลือกตั้งหรือผู้สมัครรับเลือกไว้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เป็นการชั่วคราวเป็น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ระยะเวลาไม่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เกิน 1 ปี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(การแจกใบส้ม)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2. ให้มีอำนาจสั่งระงับ ยับยั้ง แก้ไขเปลี่ยนแปลง หรือยกเลิกการเลือกตั้งหรือการเลือก หรือการออกเสียงประชามติ และสั่งให้ดำเนินการเลือกตั้ง เลือก หรือออกเสียงประชามติใหม่ในหน่วยเลือกตั้งบางหน่วย หรือทุกหน่วย เมื่อพบเห็นการกระทำที่มีเหตุอันควรสงสัยว่าการเลือกตั้งหรือการเลือก มิได้เป็นไปโดยสุจริตหรือเที่ยงธรรม หรือการออกเสียงประชามติมิได้เป็นไปโดยมิ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ชอบด้วย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กฎหมาย ก่อนประกาศผล ซึ่งในกรณีนี้ให้อำนาจกรรมการการเลือกตั้งคนเดียวมีอำนาจสั่งระงับ ยับยั้ง แก้ไขเปลี่ยนแปลง หรือยกเลิกการเลือกตั้งในหน่วยเลือกตั้งหรือเขตเลือกตั้งดังกล่าวได้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6847553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60729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66974" y="1344706"/>
            <a:ext cx="10686826" cy="483225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3. หน้าที่และ</a:t>
            </a:r>
            <a:r>
              <a:rPr lang="th-TH" sz="3900" dirty="0" err="1">
                <a:latin typeface="TH SarabunIT๙" pitchFamily="34" charset="-34"/>
                <a:cs typeface="TH SarabunIT๙" pitchFamily="34" charset="-34"/>
              </a:rPr>
              <a:t>อํานาจ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ที่จะต้อง</a:t>
            </a:r>
            <a:r>
              <a:rPr lang="th-TH" sz="3900" dirty="0" err="1">
                <a:latin typeface="TH SarabunIT๙" pitchFamily="34" charset="-34"/>
                <a:cs typeface="TH SarabunIT๙" pitchFamily="34" charset="-34"/>
              </a:rPr>
              <a:t>ดําเนินการ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สอดส่อง สืบสวน หรือไต่สวน เพื่อป้องกันและขจัดการ            </a:t>
            </a:r>
            <a:r>
              <a:rPr lang="th-TH" sz="3900" dirty="0" err="1">
                <a:latin typeface="TH SarabunIT๙" pitchFamily="34" charset="-34"/>
                <a:cs typeface="TH SarabunIT๙" pitchFamily="34" charset="-34"/>
              </a:rPr>
              <a:t>กระทํา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หรือการงดเว้นการ</a:t>
            </a:r>
            <a:r>
              <a:rPr lang="th-TH" sz="3900" dirty="0" err="1">
                <a:latin typeface="TH SarabunIT๙" pitchFamily="34" charset="-34"/>
                <a:cs typeface="TH SarabunIT๙" pitchFamily="34" charset="-34"/>
              </a:rPr>
              <a:t>กระทํา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ใดอันจะก่อให้เกิดความไม่สุจริตหรือไม่เที่ยงธรรมในการเลือกตั้งได้ ไม่ว่าจะเป็นเวลาในระหว่างประกาศใช้พระราชกฤษฎีกาให้มีการเลือกตั้ง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หรือไม่</a:t>
            </a:r>
            <a:br>
              <a:rPr lang="th-TH" sz="39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ก็ตาม</a:t>
            </a:r>
            <a:endParaRPr lang="th-TH" sz="3900" dirty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๔. อำนาจ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ในการแต่งตั้งผู้ตรวจการเลือกตั้ง เพื่อทำหน้าที่ตรวจสอบการปฏิบัติงานของ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เจ้าหน้าที่</a:t>
            </a:r>
            <a:br>
              <a:rPr lang="th-TH" sz="39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ที่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ดำเนินการเลือกตั้ง และกระทำความผิดกฎหมายเกี่ยวกับการเลือกตั้งและพรรคการเมือง หรือการกระทำใดที่จะเป็นเหตุทำให้การเลือกตั้งมิได้เป็นไปโดยสุจริต หรือเที่ยงธรรม หรือ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เป็นไป</a:t>
            </a:r>
            <a:br>
              <a:rPr lang="th-TH" sz="39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มิชอบด้วยกฎหมาย</a:t>
            </a:r>
            <a:endParaRPr lang="en-US" sz="3900" dirty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๕. 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ตัด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อำนาจในการเพิกถอนสิทธิเลือกตั้ง หรือการแจกใบแดง ก่อนประกาศผลการเลือกตั้ง 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9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ให้เป็นอำนาจของศาลฎีกา </a:t>
            </a:r>
            <a:endParaRPr lang="en-US" sz="39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5835908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๖. การประกาศรายชื่อผู้ได้รับการเสนอชื่อเป็นนายกรัฐมนตรีให้ประชาชนทราบ</a:t>
            </a:r>
            <a:endParaRPr lang="en-US" sz="39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๗. เผยแพร่รายงานผลการปฏิบัติงานประจําปีและข้อสังเกตต่อรัฐสภาให้ประชาชนทราบเป็นการทั่วไป</a:t>
            </a:r>
            <a:endParaRPr lang="en-US" sz="39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๘. กําหนดมาตรการคุ้มครองพยานมิให้เกิดอันตรายแก่พยาน รวมทั้งมาตรการรักษาความลับให้แก่ผู้เป็นพยาน</a:t>
            </a:r>
          </a:p>
          <a:p>
            <a:pPr>
              <a:buNone/>
            </a:pP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9. จัดตั้งงบประมาณเพื่อเป็นค่าใช้จ่ายในการแสวงหาข้อมูลข่าวสารเกี่ยวกับการกระทำใดอันเป็น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การฝ่า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ฝืนหรือไม่ปฏิบัติตามกฎหมายเกี่ยวกับการเลือกตั้งและพรรคการเมือง รวมทั้งให้รางวัลแก่ผู้ชี้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เบาะแสการ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กระทำการอันไม่สุจริตหรือเที่ยงธรรมในการเลือกตั้ง</a:t>
            </a:r>
          </a:p>
          <a:p>
            <a:pPr algn="thaiDist">
              <a:buNone/>
            </a:pPr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สี่เหลี่ยมผืนผ้า 5"/>
          <p:cNvSpPr/>
          <p:nvPr/>
        </p:nvSpPr>
        <p:spPr>
          <a:xfrm>
            <a:off x="255495" y="685801"/>
            <a:ext cx="918434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5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ประวัติการศึกษา</a:t>
            </a:r>
            <a:br>
              <a:rPr lang="th-TH" sz="5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- พ.ศ. </a:t>
            </a:r>
            <a:r>
              <a:rPr lang="th-TH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๒๕๒๒	</a:t>
            </a:r>
            <a:r>
              <a:rPr lang="th-TH" sz="4400" dirty="0" smtClean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นิติศาสตร์</a:t>
            </a:r>
            <a:r>
              <a:rPr lang="th-TH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บัณฑิต มหาวิทยาลัยธรรมศาสตร์ </a:t>
            </a:r>
            <a:br>
              <a:rPr lang="th-TH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4400" dirty="0" smtClean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- พ.ศ. </a:t>
            </a:r>
            <a:r>
              <a:rPr lang="th-TH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๒๕๒๗	</a:t>
            </a:r>
            <a:r>
              <a:rPr lang="th-TH" sz="4400" dirty="0" smtClean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นิติศาสตร์</a:t>
            </a:r>
            <a:r>
              <a:rPr lang="th-TH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มหาบัณฑิต มหาวิทยาลัย </a:t>
            </a:r>
            <a:r>
              <a:rPr lang="en-US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Tulane </a:t>
            </a:r>
            <a:r>
              <a:rPr lang="th-TH" sz="4400" dirty="0">
                <a:ln/>
                <a:latin typeface="TH SarabunIT๙" panose="020B0500040200020003" pitchFamily="34" charset="-34"/>
                <a:cs typeface="TH SarabunIT๙" panose="020B0500040200020003" pitchFamily="34" charset="-34"/>
              </a:rPr>
              <a:t>สหรัฐอเมริกา</a:t>
            </a:r>
          </a:p>
        </p:txBody>
      </p:sp>
    </p:spTree>
    <p:extLst>
      <p:ext uri="{BB962C8B-B14F-4D97-AF65-F5344CB8AC3E}">
        <p14:creationId xmlns:p14="http://schemas.microsoft.com/office/powerpoint/2010/main" val="15211596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110" y="1690688"/>
            <a:ext cx="10515600" cy="4351338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10. อํานาจแต่งตั้งเลขาธิการหรือพนักงานของสํานักงานเป็นเจ้าพนักงาน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มีอํานาจในการสืบสวน สอบสวน หรือไต่สวน หรือดําเนินคดีได้ และในกรณี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มีความจําเป็นมีอำนาจแต่งตั้งเจ้าหน้าที่ของหน่วยงานอื่นของรัฐให้เป็น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เจ้าพนักงานเพื่อปฏิบัติหน้าที่เฉพาะกาลหรือเฉพาะเรื่องตามที่คณะกรรมการกําหนดก็ได้</a:t>
            </a:r>
          </a:p>
          <a:p>
            <a:pPr algn="thaiDist"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11. เผยแพร่ข้อสอบถามที่ได้ตอบพรรคการเมืองและผู้สมัครแล้วให้ประชาชนทราบเป็นการ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ทั่วไป (ต้องตอบโดยไม่ชักช้า คือ ภายใน 30 วัน)</a:t>
            </a:r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12. การออกระเบียบเกี่ยวกับการ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ชําระ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ค่าเสียหายและค่าใช้จ่าย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สําหรับ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การจัดการเลือกตั้งและดอกเบี้ยหรือเบี้ยปรับ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รวม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ตลอดทั้งวิธีการและเงื่อนไขในการลดหรือยกเว้นดอกเบี้ยหรือเบี้ยปรับ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13. จัดให้มีการศึกษา วิเคราะห์ หรือวิจัย เพื่อ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กําหนด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วิธีการหรือมาตรการให้การเลือกตั้งเป็นไปโดยสุจริตและเที่ยงธรรม หรือเป็นไปโดยชอบด้วยกฎหมาย</a:t>
            </a:r>
          </a:p>
          <a:p>
            <a:pPr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14. ออกระเบียบ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กําหนด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หลักเกณฑ์ วิธีการ และเงื่อนไขในการเปิดเผยข้อมูลเกี่ยวกับการปฏิบัติหน้าที่ของคณะกรรมการและ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สํานักงาน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8670616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778"/>
            <a:ext cx="10515600" cy="4351338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นอกจากหน้าที่และอำนาจที่กล่าวมาข้างต้นแล้วพระราชบัญญัติประกอบรัฐธรรมนูญว่าด้วยการเลือกตั้งสมาชิกสภาผู้แทนราษฎร พ.ศ. ๒๕๖๑ ยังได้กำหนดหน้าที่ที่สำคัญของคณะกรรมการการเลือกตั้งไว้ ดังนี้</a:t>
            </a:r>
            <a:r>
              <a:rPr lang="th-TH" sz="3600" b="1" u="dbl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๑. การกำหนดวิธีการหาเสียงทางอิเล็กทรอนิกส์ และการควบคุมดูแลการหาเสียงทางอิเล็กทรอนิกส์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๒. การ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อํานวย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ความสะดวกให้แก่คนพิการหรือทุพพลภาพ หรือผู้สูงอายุ ในการออกเสียงลงคะแนน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ใน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กรณีลักษณะทางกายภาพ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ทํา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ให้คนพิการหรือทุพพลภาพ หรือผู้สูงอายุไม่สามารถ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ทํา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เครื่องหมายลง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ในบัตรเลือกตั้งได้ ให้บุคคลอื่นหรือกรรมการ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ประจํา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หน่วยเลือกตั้งเป็น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ผู้กระทํา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การแทน โดยความยินยอมและเป็นไปตามเจตนาของคนพิการ หรือทุพพลภาพ หรือผู้สูงอายุนั้น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๓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จัดที่เลือกตั้ง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สําหรับ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คนพิการหรือ ทุพพลภาพ หรือผู้สูงอายุ เป็นกรณีพิเศษ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โดย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จัดให้บุคคลนั้นได้ลงทะเบียนเพื่อขอใช้สิทธิเลือกตั้ง ณ สถานที่ดังกล่าว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7325774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หลักนิติธรรมและมาตรฐานจริยธรรมกับบทบาทของ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404" y="1400323"/>
            <a:ext cx="10515600" cy="4351338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ลอร์ดวูลฟ์ (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Lord Woolf)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ได้อธิบายเกณฑ์กว้างๆ ของหลักนิติธรรม ว่า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1. ต้องมีศาลทำหน้าที่พิจารณาข้อพิพาท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2. ผู้พิพากษาต้องเป็นอิสระ มีความสามารถ และเป็นกลาง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3. การพิจารณาตัดสินข้อพิพาทต้องรวดเร็ว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4. ต้องมีกระบวนการบังคับให้เป็นไปตามคำพิพากษา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5. วิธีพิจารณาของศาลต้องเที่ยงธรรม และมีเหตุผล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6. กฎหมายต้องชัดเจน และเป็นธรรม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หลักนิติธรรมและมาตรฐานจริยธรรมกับบทบาทของ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เคยมีการอธิบายความหมายของคำว่าหลักนิติธรรมไว้ในร่างรัฐธรรมนูญแห่งราชอาณาจักรไทย พุทธศักราช 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2558 (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ฉบับคณะกรรมาธิการยกร่างรัฐธรรมนูญ – 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อ.บวรศักดิ์) ในมาตรา ๒๑๗ ว่า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“หลักนิติธรรมอันเป็นรากฐานของรัฐธรรมนูญในระบอบประชาธิปไตย อย่างน้อย 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มีหลักการพื้นฐานสำคัญ ดังต่อไปนี้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(๑) ความสูงสุดของรัฐธรรมนูญและกฎหมายเหนืออำเภอใจของบุคคล และการเคารพรัฐธรรมนูญและกฎหมายทั้งโดยรัฐและประชาชน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(๒) การคุ้มครองศักดิ์ศรีความเป็นมนุษย์ สิทธิ เสรีภาพ และความเสมอภาค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หลักนิติธรรมและมาตรฐานจริยธรรมกับบทบาทของ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(๓) การแบ่งแยกการใช้อำนาจ การตรวจสอบการใช้อำนาจรัฐ และการป้องกันการขัดกันระหว่าง ประโยชน์ส่วนตนและประโยชน์ส่วนรวม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marL="0" indent="0"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(๔) นิติกระบวน ซึ่งอย่างน้อยต้องไม่บังคับใช้รัฐธรรมนูญหรือกฎหมายย้อนหลังเป็นโทษทางอาญา แก่บุคคล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ให้บุคคลมี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สิทธิในการปกป้องตนเองเมื่อสิทธิหรือ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เสรีภาพ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ถูก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กระทบ ไม่บังคับให้บุคคลต้องให้ถ้อยคำซึ่งทำให้ต้องรับผิดทางอาญา ไม่ทำให้บุคคลต้องถูกดำเนินคดีอาญาในการกระทำความผิดเดียวกันมากกว่าหนึ่งครั้ง และมีข้อกำหนดให้สันนิษฐานว่าบุคคลเป็นผู้บริสุทธิ์อยู่จนกว่าจะมีคำพิพากษาว่ากระทำผิด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marL="0" indent="0"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(๕) ความเป็นอิสระของศาล และความสุจริตเที่ยงธรรมของกระบวนการยุติธรรม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6009798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หลักนิติธรรมและมาตรฐานจริยธรรมกับบทบาทของ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 ๒๕๖๐ 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มาตรา 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3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วรรคสอง "รัฐสภา คณะรัฐมนตรี ศาล องค์กรอิสระ และหน่วยงานของรัฐ ต้องปฏิบัติหน้าที่ให้เป็นไปตามรัฐธรรมนูญ กฎหมาย และหลักนิติธรรม เพื่อประโยชน์ส่วนรวมของประเทศชาติและความผาสุกของประชาชนโดยรวม”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มาตรา ๒๑๙ กำหนดให้ ศาลรัฐธรรมนูญและองค์กรอิสระร่วมกันกำหนดมาตรฐานทางจริยธรรมขึ้นใช้บังคับแก่ตุลาการศาลรัฐธรรมนูญ ผู้ดำรงตำแหน่งในองค์กรอิสระ รวมทั้งผู้ว่าการตรวจเงินแผ่นดินและหัวหน้าหน่วยงานธุรการของศาลรัฐธรรมนูญและองค์กรอิสระ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หลักนิติธรรมและมาตรฐานจริยธรรมกับบทบาทของ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ปัจจุบันได้มีการประกาศใช้บังคับมาตรฐานทางจริยธรรมของ ตุลาการศาลรัฐธรรมนูญ และผู้ดำรงตำแหน่งในองค์กรอิสระ รวมทั้งผู้ว่าการตรวจเงินแผ่นดิน และหัวหน้าหน่วยงานธุรการของศาลรัฐธรรมนูญและองค์กรอิสระ พ.ศ. ๒๕๖๑ มีผลใช้บังคับตั้งแต่วันที่ ๓๑ มกราคม ๒๕๖๑ </a:t>
            </a:r>
          </a:p>
          <a:p>
            <a:pPr algn="thaiDist"/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มาตรฐานจริยธรรม กำหนดครอบคลุมถึงหลักนิติธรรมไว้ว่า จะต้องยึดมั่นหลักนิติธรรม และประพฤติตนอยู่ในกรอบศีลธรรมอันดีของประชาชน ปฏิบัติหน้าที่ด้วยความยุติธรรม เป็นอิสระ เป็นกลาง และปราศจาก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อคติ โดย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หวั่นไหวต่อ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อิทธิพล กระแสสังคม หรือแรงกดดันอันมิชอบด้วยกฎหมาย โดย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คํานึงถึง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สิทธิและเสรีภาพของประชาชน ทั้งนี้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ตาม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ความเหมาะสมแห่งสถานภาพ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7724395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หลักนิติธรรมและมาตรฐานจริยธรรมกับบทบาทของ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พระราชบัญญัติประกอบรัฐธรรมนูญว่าด้วยคณะกรรมการการเลือกตั้ง พ.ศ. 2560 </a:t>
            </a:r>
          </a:p>
          <a:p>
            <a:pPr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  มาตรา 23 กำหนดว่า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คณะกรรมการการเลือกตั้งต้องตอบข้อสอบถามของ</a:t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ผู้สมัครและพรรคการเมืองให้แล้วเสร็จโดยเร็ว ซึ่งจะต้องไม่ช้ากว่า 30 วัน นับแต่วันที่ได้รับการสอบถาม และกรณีที่คณะกรรมการการเลือกตั้งหรือผู้ได้รับมอบหมาย</a:t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ตอบข้อสอบถามไม่ทันภายในเวลา 30 วัน ให้ถือว่าเป็นการจงใจฝ่าฝืนหรือ</a:t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ไม่ปฏิบัติตามมาตรฐานทางจริยธรรมด้วย</a:t>
            </a:r>
            <a:endParaRPr lang="en-US" sz="36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43753" y="255494"/>
            <a:ext cx="980828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ประวัติการทำงานที่สำคัญ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effectLst>
                <a:innerShdw blurRad="114300">
                  <a:prstClr val="black"/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๒๕๕๓ อธิบดีกรมสนธิสัญญาและกฎหมาย กระทรวงการต่างประเทศ และรองตัวแทน (</a:t>
            </a:r>
            <a:r>
              <a:rPr lang="en-US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Deputy Agent) 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ของประเทศไทยในคดีตีความคำพิพากษาศาลยุติธรรมระหว่างประเทศว่าด้วยปราสาทพระ</a:t>
            </a: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วิหาร</a:t>
            </a:r>
            <a:endParaRPr lang="th-TH" sz="3200" b="1" dirty="0">
              <a:effectLst>
                <a:innerShdw blurRad="114300">
                  <a:prstClr val="black"/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๒๕๕๕  เอกอัครราชทูต ณ กรุงไนโรบี สาธารณรัฐ</a:t>
            </a: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เคนยา</a:t>
            </a:r>
            <a:b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  ประธาน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๗๗ และจีน ณ กรุงไนโรบี สาธารณรัฐ</a:t>
            </a: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เคนยา</a:t>
            </a:r>
            <a:endParaRPr lang="th-TH" sz="3200" b="1" dirty="0">
              <a:effectLst>
                <a:innerShdw blurRad="114300">
                  <a:prstClr val="black"/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๒๕๕๘  เอกอัครราชทูต ณ กรุง</a:t>
            </a:r>
            <a:r>
              <a:rPr lang="th-TH" sz="3200" b="1" dirty="0" err="1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เฮก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ราชอาณาจักร</a:t>
            </a: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เนเธอร์แลนด์</a:t>
            </a:r>
            <a:endParaRPr lang="th-TH" sz="3200" b="1" dirty="0">
              <a:effectLst>
                <a:innerShdw blurRad="114300">
                  <a:prstClr val="black"/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3200" b="1" dirty="0">
                <a:effectLst>
                  <a:innerShdw blurRad="114300">
                    <a:prstClr val="black"/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๒๕๕๙  ผู้แทนพิเศษของรัฐบาลไทยในการรณรงค์หาเสียงสนับสนุนการสมัครเข้ารับเลือกตั้งของไทยในตำแหน่งสมาชิกไม่ถาวรของคณะมนตรีความมั่นคงแห่งสหประชาชาติ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0810544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 smtClean="0">
                <a:latin typeface="TH SarabunIT๙" pitchFamily="34" charset="-34"/>
                <a:cs typeface="TH SarabunIT๙" pitchFamily="34" charset="-34"/>
              </a:rPr>
            </a:b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z="54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en-US" sz="4800" dirty="0" smtClean="0">
                <a:latin typeface="TH SarabunIT๙" pitchFamily="34" charset="-34"/>
                <a:cs typeface="TH SarabunIT๙" pitchFamily="34" charset="-34"/>
              </a:rPr>
              <a:t>Electoral System) </a:t>
            </a: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หมายถึง วิธีการในการแปลเจตจำนงของประชาชนสู่จำนวนสมาชิกรัฐสภาที่ได้รับการเลือกตั้ง </a:t>
            </a:r>
          </a:p>
          <a:p>
            <a:pPr lvl="6"/>
            <a:endParaRPr lang="en-US" dirty="0" smtClean="0"/>
          </a:p>
          <a:p>
            <a:endParaRPr lang="en-US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b="1" dirty="0" smtClean="0"/>
          </a:p>
          <a:p>
            <a:pPr>
              <a:buNone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 รัฐธรรมนูญแห่งราชอาณาจักรไทย พุทธศักราช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2540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กับระบบเลือกตั้งสมาชิกสภาผู้แทนราษฎร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มุ่งปรับเปลี่ยนกติกาทางการเมืองของประเทศไทยเกี่ยวกับระบบการเลือกตั้ง 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เพื่อพัฒนาการเมืองไทยให้ดีขึ้น โดยได้กำหนดรูปแบบ หลักเกณฑ์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และกติกาการเลือกตั้งใหม่ โดยนำระบบการเลือกตั้ง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แบบผสมระหว่างการเลือกตั้งแบบแบ่งเขตกับการเลือกตั้งแบบบัญชีรายชื่อ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มาใช้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951" y="1991879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 ๒๕๕๐ </a:t>
            </a:r>
          </a:p>
          <a:p>
            <a:pPr algn="thaiDist"/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ไม่มีการเลือกตั้งในระบบบัญชีรายชื่อ แต่มีการเลือกตั้งในอีกรูปแบบหนึ่ง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ที่คล้ายกัน คือ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แบบสัดส่วน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ที่เรียกว่า บัญชีสัดส่วน จาก 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8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เขตเลือกตั้ง 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(๘ บัญชี) ซึ่งจัดตามกลุ่มจังหวัด (จำนวน ๘ กลุ่มจังหวัด)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แก้ไขเพิ่มเติม (ฉบับที่ ๑) พุทธศักราช </a:t>
            </a: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2554 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การแก้ไขเพิ่มเติมรัฐธรรมนูญแห่งราชอาณาจักรไทย พุทธศักราช ๒๕๕๐ เป็นไปเพื่อกำหนดเทคนิคเกี่ยวกับวิธีการเลือกตั้งและสัดส่วนจำนวนสมาชิกสภาผู้แทนราษฎร หลังจากการเลือกตั้งแบบสัดส่วนถูกวิจารณ์เกี่ยวกับการคำนวณคะแนนเพื่อหาจำนวนสมาชิกสภาผู้แทนราษฎร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ก่อนการเลือกตั้งทั่วไปในปี พ.ศ. ๒๕๕๔ จึงได้มีการแก้ไขเพิ่มเติมรัฐธรรมนูญแห่งราชอาณาจักรไทย พุทธศักราช ๒๕๕๐ โดยยกเลิกระบบผู้แทนในระบบสัดส่วนซึ่งแบ่งพื้นที่ประเทศออกเป็นกลุ่มจังหวัด ๘ กลุ่ม (๘ บัญชี) กลับมาใช้ระบบบัญชีรายชื่อแบบบัญชีเดียวทั้งประเทศ </a:t>
            </a:r>
          </a:p>
          <a:p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การเลือกตั้งสมาชิกสภาผู้แทนราษฎรตามรัฐธรรมนูญแห่งราชอาณาจักรไทย แก้ไขเพิ่มเติม (ฉบับที่ ๑) พุทธศักราช </a:t>
            </a:r>
            <a:r>
              <a:rPr lang="en-US" sz="4000" dirty="0">
                <a:latin typeface="TH SarabunIT๙" pitchFamily="34" charset="-34"/>
                <a:cs typeface="TH SarabunIT๙" pitchFamily="34" charset="-34"/>
              </a:rPr>
              <a:t>2554</a:t>
            </a:r>
            <a:r>
              <a:rPr lang="en-US" sz="40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จึงเป็นระบบการ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เลือกตั้ง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แบบ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ผสม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1462354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</a:t>
            </a:r>
            <a:r>
              <a:rPr lang="en-US" sz="4800" dirty="0" smtClean="0">
                <a:latin typeface="TH SarabunIT๙" pitchFamily="34" charset="-34"/>
                <a:cs typeface="TH SarabunIT๙" pitchFamily="34" charset="-34"/>
              </a:rPr>
              <a:t> 2560 </a:t>
            </a:r>
            <a:endParaRPr lang="th-TH" sz="48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มีเจตนารมณ์ที่จะปฏิรูประบบการเลือกตั้ง โดยมีหลักการว่า</a:t>
            </a:r>
            <a:br>
              <a:rPr lang="th-TH" sz="4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ทำอย่างไรที่จะทำให้ทุกคะแนนของผู้ที่มาลงคะแนนเลือกตั้ง</a:t>
            </a:r>
            <a:br>
              <a:rPr lang="th-TH" sz="4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ถูกนำไปนับเพื่อให้ได้ที่นั่งของการจัดสรรปันส่วนอย่างเป็นธรรม นำมาสู่ระบบการเลือกตั้งที่เรียกกันว่าระบบการเลือกตั้ง </a:t>
            </a:r>
            <a:br>
              <a:rPr lang="th-TH" sz="4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“แบบจัดสรรปันส่วนผสม” </a:t>
            </a:r>
            <a:endParaRPr lang="en-US" sz="48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มีสมาชิกสภาผู้แทนราษฎร จำนวน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500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คน 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แบ่งเป็นสมาชิกสภาผู้แทนราษฎรแบบแบ่งเขตเลือกตั้ง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350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คน และสมาชิกสภาผู้แทนราษฎรแบบบัญชีรายชื่อ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150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คน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ใช้บัตรเลือกตั้งแบบแบ่งเขตเลือกตั้ง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1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ใบ </a:t>
            </a:r>
          </a:p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เมื่อประกาศผลการเลือกตั้งสมาชิกสภาผู้แทนราษฎรครบ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 350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เขตแล้ว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ในการคำนวณหาสมาชิกสภาผู้แทนราษฎรแบบบัญชีรายชื่อของแต่ละพรรคการเมือง ให้คำนวณตามวิธีการ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ดังต่อไปนี้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1)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นำคะแนนรวมทั้งประเทศที่พรรคการเมืองทุกพรรคที่ส่งผู้สมัครแบบบัญชีรายชื่อได้รับจากการเลือกตั้งแบบแบ่งเขตเลือกตั้งหาร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ด้วยห้า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ร้อยอันเป็นจำนวนสมาชิกทั้งหมดของสภาผู้แทนราษฎร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(2)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นำผลลัพธ์ตาม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 (1)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ไปหารจำนวนคะแนนรวมทั้งประเทศของพรรคการเมืองแต่ละพรรค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ที่ได้รับจากการ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เลือกตั้งแบบแบ่งเขตเลือกตั้งทุกเขต จำนวนที่ได้รับถือเป็นจำนวนสมาชิกสภาผู้แทนราษฎรที่พรรคการเมืองนั้นจะพึงมีได้เบื้องต้น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9834278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ระบบการเลือกตั้ง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สมาชิกสภาผู้แทนราษฎรของประเทศไทย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3)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นำจำนวนสมาชิกสภาผู้แทนราษฎรที่พรรคการเมืองจะพึงมีได้ตาม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 (2)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ลบด้วยจำนวนสมาชิกสภาผู้แทนราษฎรแบบแบ่งเขตเลือกตั้งทั้งหมดที่พรรคการเมืองนั้นได้รับเลือกตั้งในทุกเขตเลือกตั้ง</a:t>
            </a:r>
          </a:p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ผลลัพธ์คือจำนวนสมาชิกสภาผู้แทนราษฎรแบบบัญชีรายชื่อที่พรรคการเมืองนั้นจะได้รับเบื้องต้น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0871036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การได้มาซึ่งสมาชิกวุฒิสภา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 smtClean="0">
                <a:latin typeface="TH SarabunIT๙" pitchFamily="34" charset="-34"/>
                <a:cs typeface="TH SarabunIT๙" pitchFamily="34" charset="-34"/>
              </a:rPr>
            </a:b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1906"/>
            <a:ext cx="10515600" cy="5025057"/>
          </a:xfrm>
        </p:spPr>
        <p:txBody>
          <a:bodyPr>
            <a:normAutofit fontScale="62500" lnSpcReduction="20000"/>
          </a:bodyPr>
          <a:lstStyle/>
          <a:p>
            <a:pPr algn="thaiDist">
              <a:spcBef>
                <a:spcPts val="0"/>
              </a:spcBef>
              <a:buNone/>
            </a:pPr>
            <a:endParaRPr lang="th-TH" sz="44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5100" b="1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 ๒๕๔๐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 สมาชิกวุฒิสภา มาจากการเลือกตั้ง</a:t>
            </a:r>
            <a:br>
              <a:rPr lang="th-TH" sz="51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ของประชาชน</a:t>
            </a:r>
          </a:p>
          <a:p>
            <a:pPr>
              <a:spcBef>
                <a:spcPts val="0"/>
              </a:spcBef>
              <a:buNone/>
            </a:pPr>
            <a:endParaRPr lang="th-TH" sz="51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5100" b="1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 ๒๕๕๐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 สมาชิกวุฒิสภา มีที่มา </a:t>
            </a:r>
            <a:r>
              <a:rPr lang="en-US" sz="5100" dirty="0" smtClean="0">
                <a:latin typeface="TH SarabunIT๙" pitchFamily="34" charset="-34"/>
                <a:cs typeface="TH SarabunIT๙" pitchFamily="34" charset="-34"/>
              </a:rPr>
              <a:t>2 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ประเภท ได้แก่</a:t>
            </a:r>
            <a:endParaRPr lang="en-US" sz="51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5100" dirty="0" smtClean="0">
                <a:latin typeface="TH SarabunIT๙" pitchFamily="34" charset="-34"/>
                <a:cs typeface="TH SarabunIT๙" pitchFamily="34" charset="-34"/>
              </a:rPr>
              <a:t>1) 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สมาชิกวุฒิสภาจากการเลือกตั้ง โดยตรงจากประชาชนในแต่ละจังหวัด</a:t>
            </a:r>
            <a:endParaRPr lang="en-US" sz="51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en-US" sz="5100" dirty="0" smtClean="0">
                <a:latin typeface="TH SarabunIT๙" pitchFamily="34" charset="-34"/>
                <a:cs typeface="TH SarabunIT๙" pitchFamily="34" charset="-34"/>
              </a:rPr>
              <a:t>2) 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สมาชิกวุฒิสภาจากการสรรหา จำนวน </a:t>
            </a:r>
            <a:r>
              <a:rPr lang="en-US" sz="5100" dirty="0" smtClean="0">
                <a:latin typeface="TH SarabunIT๙" pitchFamily="34" charset="-34"/>
                <a:cs typeface="TH SarabunIT๙" pitchFamily="34" charset="-34"/>
              </a:rPr>
              <a:t>74 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คน</a:t>
            </a:r>
          </a:p>
          <a:p>
            <a:pPr>
              <a:spcBef>
                <a:spcPts val="0"/>
              </a:spcBef>
              <a:buNone/>
            </a:pPr>
            <a:endParaRPr lang="en-US" sz="51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5100" b="1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 ๒๕๖๐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   สมาชิกวุฒิสภามาจากการเลือกกันเองของประชาชนในกลุ่มใดกลุ่มหนึ่ง จากกลุ่มบุคคลที่มีความรู้ ความเชี่ยวชาญ ประสบการณ์ อาชีพ ลักษณะ หรือประโยชน์ร่วม หรือทำงานหรือเคยทำงานด้านต่าง ๆ ที่หลากหลายของสังคม ตั้งแต่ระดับอำเภอ ระดับจังหวัด และระดับประเทศ </a:t>
            </a:r>
            <a:r>
              <a:rPr lang="th-TH" sz="5100" b="1" dirty="0" smtClean="0">
                <a:latin typeface="TH SarabunIT๙" pitchFamily="34" charset="-34"/>
                <a:cs typeface="TH SarabunIT๙" pitchFamily="34" charset="-34"/>
              </a:rPr>
              <a:t>สำหรับในวาระเริ่มแรก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 มาจาก </a:t>
            </a:r>
            <a:r>
              <a:rPr lang="en-US" sz="5100" dirty="0" smtClean="0">
                <a:latin typeface="TH SarabunIT๙" pitchFamily="34" charset="-34"/>
                <a:cs typeface="TH SarabunIT๙" pitchFamily="34" charset="-34"/>
              </a:rPr>
              <a:t>3 </a:t>
            </a:r>
            <a:r>
              <a:rPr lang="th-TH" sz="5100" dirty="0" smtClean="0">
                <a:latin typeface="TH SarabunIT๙" pitchFamily="34" charset="-34"/>
                <a:cs typeface="TH SarabunIT๙" pitchFamily="34" charset="-34"/>
              </a:rPr>
              <a:t>ส่วน คือ</a:t>
            </a:r>
          </a:p>
          <a:p>
            <a:pPr algn="thaiDist">
              <a:spcBef>
                <a:spcPts val="0"/>
              </a:spcBef>
              <a:buNone/>
            </a:pPr>
            <a:endParaRPr lang="th-TH" sz="44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ความหมายและความเป็นมาของการเลือกตั้งของประเทศไทย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4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การเลือกตั้ง 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หมายถึง กระบวนการและกิจกรรมทางการเมืองที่แสดงออกถึงการมี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ส่วนร่วมทาง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การเมืองของประชาชน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ผู้เป็นเจ้าของอำนาจ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อธิปไตย ทั้งบทบาทใน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แง่การกำหนดตัวผู้บริหาร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ประเทศ และการแสดงบทบาทตาม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เจตนารมณ์ใน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ส่งเสริม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สนับสนุนการบริหารประเทศ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ของผู้มีอำนาจ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ปกครอง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ด้วย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การไปออกเสียง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เลือกตั้งผู้แทน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ของตน 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เพื่อทำหน้าที่</a:t>
            </a:r>
            <a:b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รัฐสภาและในรัฐบาล หรือ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เป็นการแสดงออกซึ่งการมีส่วนร่วม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ทางการเมือง (</a:t>
            </a:r>
            <a:r>
              <a:rPr lang="en-US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Political Participation</a:t>
            </a:r>
            <a:r>
              <a:rPr lang="en-US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ของประชาชน</a:t>
            </a:r>
            <a:r>
              <a:rPr lang="en-US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โดยการออกเสียง (</a:t>
            </a:r>
            <a:r>
              <a:rPr lang="en-US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Voting) 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ลงคะแนนเลือกตัวแทน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ของตนตามเจตจำนงโดย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อิสระ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ว่า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จะ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เลือกผู้ใดเป็น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ตัวแทนของตน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ไปใช้อำนาจ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อธิปไตย ทั้ง</a:t>
            </a: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ในทาง</a:t>
            </a:r>
            <a:b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4800" dirty="0" smtClean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นิติ</a:t>
            </a:r>
            <a:r>
              <a:rPr lang="th-TH" sz="4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บัญญัติและการบริหารกิจการของประเทศ</a:t>
            </a:r>
            <a:endParaRPr lang="en-US" sz="48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0384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ได้มาซึ่งสมาชิกวุฒิสภา</a:t>
            </a:r>
            <a:r>
              <a:rPr lang="en-US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>
                <a:latin typeface="TH SarabunIT๙" pitchFamily="34" charset="-34"/>
                <a:cs typeface="TH SarabunIT๙" pitchFamily="34" charset="-34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spcBef>
                <a:spcPts val="0"/>
              </a:spcBef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๑.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กกต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ดำเนินการจัดให้มีการเลือก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ส.ว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จำนวน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200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คน แล้ว นำรายชื่อเสนอต่อ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คัดเลือกจำนวน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50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คน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๒. คณะกรรมการสรรหา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ส.ว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คัดเลือกบุคคลผู้มีความรู้ความสามารถที่เหมาะสมในอันจะเป็นประโยชน์แก่ การปฏิบัติหน้าที่ของวุฒิสภาและการปฏิรูปประเทศมี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จำนวน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เกิน 400 คน แล้ว นำรายชื่อเสนอต่อ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คสช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คัดเลือก จำนวน 194 คน</a:t>
            </a:r>
          </a:p>
          <a:p>
            <a:pPr algn="thaiDist">
              <a:spcBef>
                <a:spcPts val="0"/>
              </a:spcBef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๓. ผู้ดำรงตำแหน่งปลัดกระทรวงกลาโหม ผู้บัญชาการทหารสูงสุด ผู้บัญชาการทหารบก ผู้บัญชาการทหารเรือ ผู้บัญชาการทหารอากาศ และผู้บัญชาการตำรวจแห่งชาติ จำนวน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6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คน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6290817"/>
      </p:ext>
    </p:ext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54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5400" b="1" dirty="0" smtClean="0">
                <a:latin typeface="TH SarabunIT๙" pitchFamily="34" charset="-34"/>
                <a:cs typeface="TH SarabunIT๙" pitchFamily="34" charset="-34"/>
              </a:rPr>
              <a:t>พรรคการเมือง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spcBef>
                <a:spcPts val="0"/>
              </a:spcBef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พรรคการเมือง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หมายถึง “กลุ่มบุคคล ที่มีอุดมการณ์ทางการเมืองอย่างเดียวกัน ร่วมกันจัดตั้งและจดทะเบียนเป็นพรรคการเมืองตามกฎหมาย” 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spcBef>
                <a:spcPts val="0"/>
              </a:spcBef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	คําว่า พรรคการเมือง ตรงกับภาษาอังกฤษว่า 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Political party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ตรงกับภาษาฝรั่งเศสว่า </a:t>
            </a:r>
            <a:r>
              <a:rPr lang="en-US" sz="4000" dirty="0" err="1" smtClean="0">
                <a:latin typeface="TH SarabunIT๙" pitchFamily="34" charset="-34"/>
                <a:cs typeface="TH SarabunIT๙" pitchFamily="34" charset="-34"/>
              </a:rPr>
              <a:t>Partie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dirty="0" err="1" smtClean="0">
                <a:latin typeface="TH SarabunIT๙" pitchFamily="34" charset="-34"/>
                <a:cs typeface="TH SarabunIT๙" pitchFamily="34" charset="-34"/>
              </a:rPr>
              <a:t>politique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และตรงกับภาษาเยอรมันว่า </a:t>
            </a:r>
            <a:r>
              <a:rPr lang="en-US" sz="4000" dirty="0" err="1" smtClean="0">
                <a:latin typeface="TH SarabunIT๙" pitchFamily="34" charset="-34"/>
                <a:cs typeface="TH SarabunIT๙" pitchFamily="34" charset="-34"/>
              </a:rPr>
              <a:t>Politische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dirty="0" err="1" smtClean="0">
                <a:latin typeface="TH SarabunIT๙" pitchFamily="34" charset="-34"/>
                <a:cs typeface="TH SarabunIT๙" pitchFamily="34" charset="-34"/>
              </a:rPr>
              <a:t>partei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ซึ่งแปลว่า “ส่วน” พรรคการเมืองจึงหมายความว่า “ส่วนของราษฎรทั้งหมดในประเทศที่แบ่งแยกออกไป เป็นส่วน ๆ ตามความคิดเห็นและประโยชน์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ได้เสียทางการเมือง”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IT๙" pitchFamily="34" charset="-34"/>
                <a:cs typeface="TH SarabunIT๙" pitchFamily="34" charset="-34"/>
              </a:rPr>
              <a:t>พรรคการเมือง</a:t>
            </a: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พระราชบัญญัติประกอบรัฐธรรมนูญว่าด้วยพรรคการเมือง พ.ศ. 2560 มาตรา 4 ให้นิยามคำว่า </a:t>
            </a:r>
            <a:endParaRPr lang="th-TH" sz="44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พรรค</a:t>
            </a:r>
            <a:r>
              <a:rPr lang="th-TH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การเมือง หมายความว่า คณะบุคคลที่รวมตัวกันจัดตั้งเป็นพรรคการเมืองโดยได้จดทะเบียนตามพระราชบัญญัติประกอบรัฐธรรมนูญนี้</a:t>
            </a:r>
          </a:p>
        </p:txBody>
      </p:sp>
    </p:spTree>
    <p:extLst>
      <p:ext uri="{BB962C8B-B14F-4D97-AF65-F5344CB8AC3E}">
        <p14:creationId xmlns:p14="http://schemas.microsoft.com/office/powerpoint/2010/main" val="520860172"/>
      </p:ext>
    </p:extLst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thaiDist">
              <a:buNone/>
            </a:pP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● ตั้งแต่มีการประกาศใช้บังคับพระราชบัญญัติประกอบรัฐธรรมนูญว่าด้วยพรรคการเมือง </a:t>
            </a:r>
            <a:b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พ.ศ. ๒๕๔๑ ประธานกรรมการการเลือกตั้งเป็นนายทะเบียนพรรคการเมือง คณะกรรมการ</a:t>
            </a:r>
            <a:b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การเลือกตั้งมีหน้าที่ในการจัดสรรเงินสนับสนุนแก่พรรคการเมือง และควบคุมดูแลการใช้จ่ายเงินทุนหมุนเวียน </a:t>
            </a:r>
          </a:p>
          <a:p>
            <a:pPr algn="thaiDist">
              <a:buNone/>
            </a:pP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●สำนักงาน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คณะกรรมการการเลือกตั้งมีหน้าที่รับคำขอจดแจ้งการจัดตั้งพรรคการเมือง ควบคุม และตรวจสอบการดำเนินงานของพรรคการเมือง และให้มีกองทุนเพื่อการพัฒนาพรรคการเมืองในสำนักงานคณะกรรมการการเลือกตั้ง เพื่อใช้เป็นทุนหมุนเวียนและใช้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จ่าย</a:t>
            </a:r>
            <a:b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การสนับสนุนพรรคการเมือง</a:t>
            </a:r>
          </a:p>
          <a:p>
            <a:pPr>
              <a:buNone/>
            </a:pPr>
            <a:r>
              <a:rPr lang="th-TH" sz="2600" dirty="0" smtClean="0">
                <a:latin typeface="TH SarabunIT๙" pitchFamily="34" charset="-34"/>
                <a:cs typeface="TH SarabunIT๙" pitchFamily="34" charset="-34"/>
              </a:rPr>
              <a:t>  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  ●ต่อมา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เมื่อมีการประกาศใช้พระราชบัญญัติประกอบรัฐธรรมนูญว่าด้วยพรรคการเมือง พ.ศ. ๒๕๕๐ </a:t>
            </a:r>
            <a:br>
              <a:rPr lang="th-TH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ได้กำหนดให้คณะกรรมการการเลือกตั้งมีอำนาจและหน้าที่พัฒนาพรรคการเมืองเพิ่มเติม </a:t>
            </a:r>
          </a:p>
          <a:p>
            <a:pPr>
              <a:buNone/>
            </a:pP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   ●ปัจจุบันพระราชบัญญัติประกอบรัฐธรรมนูญว่าด้วยพรรคการเมือง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พ.ศ. 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๒๕๖๐ ได้มีการเปลี่ยนแปลงให้เลขาธิการคณะกรรมการการเลือกตั้งเป็นนายทะเบียนพรรคการเมืองโดยอยู่ภายใต้การกำกับและควบคุมของคณะกรรมการการเลือกตั้ง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3714300"/>
      </p:ext>
    </p:extLst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บทบาทของคณะกรรมการการเลือกตั้งกับพรรคการเมือง</a:t>
            </a:r>
            <a:br>
              <a:rPr lang="th-TH" sz="4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มีลักษณะเป็นการ</a:t>
            </a:r>
            <a:r>
              <a:rPr lang="th-TH" sz="5400" b="1" dirty="0" smtClean="0">
                <a:latin typeface="TH SarabunIT๙" pitchFamily="34" charset="-34"/>
                <a:cs typeface="TH SarabunIT๙" pitchFamily="34" charset="-34"/>
              </a:rPr>
              <a:t>กำกับดูแล สนับสนุน และส่งเสริม </a:t>
            </a:r>
            <a:br>
              <a:rPr lang="th-TH" sz="54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5400" b="1" dirty="0" smtClean="0">
                <a:latin typeface="TH SarabunIT๙" pitchFamily="34" charset="-34"/>
                <a:cs typeface="TH SarabunIT๙" pitchFamily="34" charset="-34"/>
              </a:rPr>
              <a:t>เพื่อจุดมุ่งหมาย คือ ให้พรรคการเมืองเป็นสถาบันทางการเมืองที่เข้มแข็ง </a:t>
            </a:r>
            <a:endParaRPr lang="en-US" sz="54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กำกับดูแลการดำเนินการของพรรคการเมือง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ในลักษณะการดำเนินการในเรื่องทางการเมือง การดำเนินกิจกรรมต่างๆ ของพรรคการเมือง การประชุมใหญ่พรรคการเมือง การเงินการบัญชี ให้เป็นไปตามกฎหมายที่เกี่ยวข้อง เช่น การประชุมใหญ่พรรคการเมืองที่ต้องดำเนินการจัดให้มีการประชุมใหญ่อย่างน้อยปีละ 1 ครั้ง และการรายงานการดำเนินกิจการของพรรคการเมืองในรอบปีปฏิทิน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การให้การสนับสนุน ส่งเสริม 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พรรคการเมืองในการดำเนินกิจกรรมทางการเมือง การส่งเสริมให้พรรคการเมืองเป็นพรรคการเมืองที่ดี ตลอดจนการสร้างความรู้ความเข้าใจในการปฏิบัติตามกฎหมายที่ถูกต้องให้แก่พรรคการเมือง เพื่อให้พรรคการเมืองเป็นสถาบันทางการเมืองที่มีความเข้มแข็งและเป็นพรรคการเมืองที่ดี</a:t>
            </a: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วิธีการ กลไก การสนับสนุนการดำเนินงานของพรรคการเมืองปัจจัย เช่น 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3851"/>
            <a:ext cx="10552611" cy="47531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กองทุนเพื่อการพัฒนาพรรคการเมือง </a:t>
            </a: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พระราชบัญญัติประกอบรัฐธรรมนูญว่าด้วยพรรคการเมือง พ.ศ. 2560 มาตรา 78 เพื่อใช้</a:t>
            </a:r>
            <a:br>
              <a:rPr lang="th-TH" sz="48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เป็นทุนหมุนเวียนและใช้จ่ายในการสนับสนุนพรรคการเมือง การให้การศึกษาแก่ประชาชนทั่วไปเกี่ยวกับการปกครองในระบอบประชาธิปไตยอันมีพระมหากษัตริย์ทรงเป็นประมุข การส่งเสริมการมีส่วนร่วมของประชาชน การส่งเสริมให้เกิดการพัฒนาพรรคการเมืองให้เป็นสถาบันทางการเมืองของประชาชนซึ่งมีอุดมการณ์ทางการเมืองร่วมกัน และสมาชิกมีส่วนร่วมในการดำเนินการอย่างแท้จริง)</a:t>
            </a:r>
            <a:endParaRPr lang="en-US" sz="48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89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423851"/>
            <a:ext cx="10792097" cy="47531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h-TH" sz="4300" b="1" dirty="0" smtClean="0">
                <a:latin typeface="TH SarabunIT๙" pitchFamily="34" charset="-34"/>
                <a:cs typeface="TH SarabunIT๙" pitchFamily="34" charset="-34"/>
              </a:rPr>
              <a:t>การตอบข้อสอบถาม </a:t>
            </a:r>
            <a:r>
              <a:rPr lang="th-TH" sz="4300" dirty="0" smtClean="0">
                <a:latin typeface="TH SarabunIT๙" pitchFamily="34" charset="-34"/>
                <a:cs typeface="TH SarabunIT๙" pitchFamily="34" charset="-34"/>
              </a:rPr>
              <a:t>ตามพระราชบัญญัติประกอบรัฐธรรมนูญว่าด้วยคณะกรรมการ</a:t>
            </a:r>
            <a:br>
              <a:rPr lang="th-TH" sz="43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300" dirty="0" smtClean="0">
                <a:latin typeface="TH SarabunIT๙" pitchFamily="34" charset="-34"/>
                <a:cs typeface="TH SarabunIT๙" pitchFamily="34" charset="-34"/>
              </a:rPr>
              <a:t>การเลือกตั้ง พ.ศ. 2560 มาตรา 23</a:t>
            </a:r>
            <a:endParaRPr lang="en-US" sz="43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300" dirty="0" smtClean="0">
                <a:latin typeface="TH SarabunIT๙" pitchFamily="34" charset="-34"/>
                <a:cs typeface="TH SarabunIT๙" pitchFamily="34" charset="-34"/>
              </a:rPr>
              <a:t>(ในกรณีที่พรรคการเมืองหรือผู้สมัครผู้ใดสอบถามเกี่ยวกับการปฏิบัติให้ถูกต้องตามกฎหมายเกี่ยวกับการเลือกตั้งและพรรคการเมือง หรือข้อกำหนด ระเบียบ หรือประกาศของคณะกรรมการการเลือกตั้ง ให้</a:t>
            </a:r>
            <a:r>
              <a:rPr lang="th-TH" sz="4300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 ตอบข้อสอบถามให้แล้วเสร็จโดยเร็วแต่ต้องไม่ช้ากว่า 30 วันนับแต่วันที่ได้รับการสอบถาม และเมื่อได้ตอบแล้วให้เผยแพร่ให้ประชาชนทราบเป็นการทั่วไป</a:t>
            </a:r>
            <a:r>
              <a:rPr lang="th-TH" sz="4300" dirty="0" smtClean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43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13149" y="1877825"/>
            <a:ext cx="10694894" cy="4980175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นับจากประเทศไทยได้มีการเปลี่ยนแปลงการปกครองจากระบอบสมบูรณาญาสิทธิราชย์มาเป็นการปกครองในระบอบประชาธิปไตยอันมีพระมหากษัตริย์ทรงเป็นประมุข ประเทศไทยมีการเลือกตั้งสมาชิกสภาผู้แทนราษฎรครั้งแรก เมื่อวันที่ ๑๕ พฤศจิกายน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๒๔๗๖ 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จัดการ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เลือกตั้งเป็นหน้าที่ของ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กองการเลือกตั้ง กรมการปกครอง กระทรวงมหาดไทย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ดำเนินการ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ทุกขั้นตอน ดูแลการเลือกตั้งให้บริสุทธิ์ ยุติธรรม จนกระทั่งถึงขั้นสุดท้าย คือ การประกาศผลการเลือกตั้ง </a:t>
            </a:r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แม้ว่ากระทรวงมหาดไทยจะสามารถบริหารจัดการการเลือกตั้งได้อย่างมีประสิทธิภาพ มีความชำนาญในการจัดการเลือกตั้ง แต่ก็ยังคงมีปัญหาอุปสรรคมากมายในเรื่องการทุจริตเลือกตั้งในรูปแบบต่าง ๆ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6919" y="581892"/>
            <a:ext cx="8585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ความหมายและความเป็นมาของการเลือกตั้งของประเทศไทย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61514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227910"/>
            <a:ext cx="10960101" cy="563009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จากสถิติข้อมูล ณ เดือนมิถุนายน ๒๕๖๓ มีพรรคการเมืองทั้งขนาดเล็ก ขนาดกลาง และขนาดใหญ่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มากกว่า ๒๐ พรรคการเมือง (ประมาณ ๒๑ พรรคการเมือง)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ที่ได้มีการถามข้อสอบถามมายังคณะกรรมการการเลือกตั้ง และมีจำนวนข้อสอบถามจากพรรคการเมืองต่าง ๆ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กว่า ๖๐ ฉบับ (ประมาณ ๕๗ ฉบับ)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ซึ่งคณะกรรมการการเลือกตั้งก็ได้ดำเนินการตอบข้อสอบต่าง ๆ ของทุก ๆ พรรคการเมือง ไม่ว่าจะเป็นพรรคการเมืองขนาดเล็ก ขนาดกลาง หรือขนาดใหญ่ ให้เป็นไปตามระยะเวลาที่กฎหมายกำหนดอย่างเคร่งครัด พร้อมทั้งได้มีการเผยแพร่การตอบข้อสอบถามนั้น ๆ ให้ประชาชนได้ทราบทางเว็บไซค์ </a:t>
            </a:r>
            <a:r>
              <a:rPr lang="en-US" sz="4000" u="sng" dirty="0" smtClean="0">
                <a:latin typeface="TH SarabunIT๙" pitchFamily="34" charset="-34"/>
                <a:cs typeface="TH SarabunIT๙" pitchFamily="34" charset="-34"/>
                <a:hlinkClick r:id="rId2"/>
              </a:rPr>
              <a:t>https://www.ect.go.th/ect_th/question.php?wc=5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ด้วย 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sz="4800" dirty="0" smtClean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4800" dirty="0" smtClean="0">
                <a:latin typeface="TH SarabunIT๙" pitchFamily="34" charset="-34"/>
                <a:cs typeface="TH SarabunIT๙" pitchFamily="34" charset="-34"/>
              </a:rPr>
              <a:t>การจัดทำระบบฐานข้อมูลพรรคการเมือง เพื่ออำนวยความสะดวกให้แก่พรรคการเมืองและประชาชน พระราชบัญญัติประกอบรัฐธรรมนูญว่าด้วยพรรคการเมือง พ.ศ. 2560 มาตรา ๒๖ วรรคสอง</a:t>
            </a:r>
            <a:endParaRPr lang="en-US" sz="48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นอกจากนี้ กกต. ได้ดำเนินการโครงการต่าง ๆ เพื่อให้พรรคการเมืองมีความเป็นสถาบันทางการเมืองที่เข้มแข็ง เช่น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1 การประชุมชี้แจงพรรคการเมืองและสื่อมวลชนเกี่ยวกับการใช้โปรแกรมการรับสมัครเลือกตั้งทางอินเทอร์เน็ตและการจัดทำฐานข้อมูล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2 การประชุมชี้แจงแนวทางการดำเนินกิจการแก่พรรคการเมืองสำหรับกลุ่มบุคคลที่มีความประสงค์จะจัดตั้งพรรคการเมืองใหม่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3 การประชุมชี้แจงกระบวนการและขั้นตอนการเตรียมการจัดตั้งพรรคการเมือง เรื่อง กระบวนการและขั้นตอนการเตรียมการจัดตั้งพรรคการเมือง 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4 การประชุมชี้แจงแนวทางการดำเนินกิจการแก่พรรคการเมือง เรื่อง แนวทางการดำเนินกิจการแก่พรรคการเมือง ที่จัดตั้งหรือเป็นพรรคการเมือง</a:t>
            </a:r>
            <a:br>
              <a:rPr lang="th-TH" sz="4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ตามพระราชบัญญัติประกอบรัฐธรรมนูญว่าด้วยพรรคการเมือง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6661684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5 การประชุมตามโครงการเสริมสร้างการปฏิบัติงานเกี่ยวกับงานพรรคการเมืองให้แก่ผู้บริหารและพนักงานการเลือกตั้งประจำจังหวัด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6 การอบรมเชิงปฏิบัติการแนวทางการดำเนินงานแก่สาขาพรรคการเมืองและตัวแทนพรรคการเมืองประจำจังหวัด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7 การเสริมสร้างความรู้เกี่ยวกับการเงินและบัญชีของพรรคการเมือง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คณะกรรมการการเลือกตั้งกับพรรคการเมือง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None/>
            </a:pP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8 การพัฒนาบุคลากรในการปฏิบัติงานระบบฐานข้อมูลพรรคการเมือง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9 การอบรมเชิงปฏิบัติการแนวทางการดำเนินงานแก่สาขาพรรคการเมืองและตัวแทนพรรคการเมืองประจำจังหวัด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10 การประชุมชี้แจงแนวทางการดำเนินกิจการแก่พรรคการเมือง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8113261"/>
      </p:ext>
    </p:ext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พรรคการเมืองกับการเลือกตั้ง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ระบบการเลือกตั้งแบบจัดสรรปันส่วนผสม ส่งผลให้พรรคการเมืองต้องมีการปรับบทบาทหน้าที่ที่ดำเนินการในหลายๆ ด้าน ดังนี้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๑. การบริหารจัดการโครงสร้างพรรคการเมืองในการคัดสรรผู้สมัครลงรับเลือกตั้งในเขตเลือกตั้ง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๒. กิจกรรมการหาเสียงของพรรคการเมือง เพราะทุกคะแนนเสียงถูกผูกโยงในเขตเลือกตั้งและมีผลถึงคะแนนแบบบัญชีรายชื่อ ทำให้พรรคการเมืองขนาดเล็กและพรรคการเมืองขนาดกลางมีบทบาทสำคัญมากขึ้น ดังจะเห็นได้ว่าในการเลือกตั้งเมื่อวันที่ 24 มีนาคม 2562 มีพรรคขนาดเล็กเกิดขึ้นใหม่จำนวนมาก และจากผลการเลือกตั้งสมาชิกสภาผู้แทนราษฎรพรรคขนาดเล็ก</a:t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ก็ได้รับตำแหน่งที่นั่งในสภาในส่วนของ ส.ส. แบบบัญชีรายชื่อมาได้จำนวนหลายพรรค</a:t>
            </a:r>
            <a:endParaRPr lang="en-US" sz="3200" dirty="0" smtClean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พรรคการเมืองกับการเลือกตั้ง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thaiDist">
              <a:buNone/>
            </a:pP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3. พรรคการเมืองขนาดเล็กจากเดิมจะเลือกส่งผู้สมัครรับเลือกตั้งลงเฉพาะในเขตที่มีคะแนนความนิยมของพรรคการเมืองสูง </a:t>
            </a:r>
            <a:r>
              <a:rPr lang="th-TH" sz="3900" dirty="0" smtClean="0">
                <a:latin typeface="TH SarabunIT๙" pitchFamily="34" charset="-34"/>
                <a:cs typeface="TH SarabunIT๙" pitchFamily="34" charset="-34"/>
              </a:rPr>
              <a:t>แต่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ระบบการเลือกตั้งแบบใหม่ หากพรรคการเมืองขนาดเล็กต้องการคะแนนเสียงเพื่อไปคำนวณสมาชิกสภาผู้แทนราษฎรแบบบัญชีรายชื่อ ก็จะต้องส่งผู้สมัครรับเลือกตั้งแบบแบ่งเขตให้มากที่สุดด้วย</a:t>
            </a:r>
            <a:endParaRPr lang="en-US" sz="3900" dirty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buNone/>
            </a:pP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๔. หน้าที่ของพรรคการเมืองตามพระราชบัญญัติประกอบรัฐธรรมนูญว่าด้วยพรรคการเมือง พ.ศ. 2560  </a:t>
            </a:r>
          </a:p>
          <a:p>
            <a:pPr algn="thaiDist">
              <a:buNone/>
            </a:pP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๕. การนำระบบไพรมารีโหวต</a:t>
            </a:r>
            <a:r>
              <a:rPr lang="en-US" sz="3900" dirty="0">
                <a:latin typeface="TH SarabunIT๙" pitchFamily="34" charset="-34"/>
                <a:cs typeface="TH SarabunIT๙" pitchFamily="34" charset="-34"/>
              </a:rPr>
              <a:t> (Primary Vote) 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หรือ ระบบการเลือกตั้งขั้นต้น</a:t>
            </a:r>
            <a:r>
              <a:rPr lang="en-US" sz="3900" dirty="0">
                <a:latin typeface="TH SarabunIT๙" pitchFamily="34" charset="-34"/>
                <a:cs typeface="TH SarabunIT๙" pitchFamily="34" charset="-34"/>
              </a:rPr>
              <a:t> (Primary Election)</a:t>
            </a:r>
            <a:r>
              <a:rPr lang="th-TH" sz="3900" dirty="0">
                <a:latin typeface="TH SarabunIT๙" pitchFamily="34" charset="-34"/>
                <a:cs typeface="TH SarabunIT๙" pitchFamily="34" charset="-34"/>
              </a:rPr>
              <a:t> มาใช้กับการเลือกตั้งทั่วไป</a:t>
            </a:r>
            <a:endParaRPr lang="en-US" sz="39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9531816"/>
      </p:ext>
    </p:extLst>
  </p:cSld>
  <p:clrMapOvr>
    <a:masterClrMapping/>
  </p:clrMapOvr>
  <p:transition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การมีส่วนร่วมของประชาชนเกี่ยวกับการเลือกตั้ง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dirty="0" smtClean="0">
                <a:latin typeface="TH SarabunIT๙" pitchFamily="34" charset="-34"/>
                <a:cs typeface="TH SarabunIT๙" pitchFamily="34" charset="-34"/>
              </a:rPr>
            </a:b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๑. การมีส่วนร่วมก่อนการเลือกตั้ง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๒. การมีส่วนร่วมระหว่างการเลือกตั้ง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๓. การมีส่วนร่วมหลังการเลือกตั้ง</a:t>
            </a: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๔. การมีส่วนร่วมในรูปแบบของพรรคการเมือง</a:t>
            </a: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๕. การมีส่วนร่วมในรูปแบบของการไปใช้สิทธิเลือกตั้ง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7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คณะกรรมการการเลือกตั้งกับการมีส่วนร่วมทางการเมืองของประชาชน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804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		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งาน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ารมีส่วนร่วมทางการเมืองของประชาชนถือเป็นงานในหน้าที่ของคณะกรรมการการเลือกตั้งงานหนึ่งที่มีความสำคัญอย่างยิ่ง ซึ่งได้กำหนด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ไว้ใน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พระราชบัญญัติประกอบ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รัฐธรรมนูญ</a:t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ว่า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ด้วยคณะกรรมการการเลือกตั้ง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ยุทธศาสตร์สำนักงานคณะกรรมการการเลือกตั้งยุทธศาสตร์ 20 ปี (พ.ศ. 2561 – 2580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ยุทธศาสตร์ 2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เสริมสร้างความเข้มแข็งของเครือข่ายประชาธิปไตย และส่งเสริมการพัฒนาพรรคการเมือง และ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ยุทธศาสตร์ 3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สร้างเสริมความรู้ พลังศรัทธา และพลังร่วมวิถีการปกครองแบบประชาธิปไตยอันมีพระมหากษัตริย์ทรงเป็นประมุข</a:t>
            </a:r>
          </a:p>
          <a:p>
            <a:pPr>
              <a:buNone/>
            </a:pP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อีก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ทั้งยังรวมอยู่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ในแผนยุทธศาสตร์ชาติ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20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ปี (พ.ศ.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2561 - 2580)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ในส่วนของยุทธศาสตร์ชาติด้านความมั่นคง ในข้อ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4.1.3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0294" y="1529789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th-TH" dirty="0" smtClean="0"/>
          </a:p>
          <a:p>
            <a:pPr marL="0" indent="0">
              <a:buNone/>
            </a:pPr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ปัญหาของกระทรวงมหาดไทยในการบริหารจัดการ</a:t>
            </a:r>
            <a:r>
              <a:rPr lang="th-TH" sz="35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</a:t>
            </a:r>
          </a:p>
          <a:p>
            <a:pPr>
              <a:buNone/>
            </a:pPr>
            <a:r>
              <a:rPr lang="th-TH" sz="1700" dirty="0" smtClean="0">
                <a:latin typeface="Calibri"/>
                <a:cs typeface="TH SarabunIT๙" panose="020B0500040200020003" pitchFamily="34" charset="-34"/>
              </a:rPr>
              <a:t>●  </a:t>
            </a: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ถูก</a:t>
            </a:r>
            <a:r>
              <a:rPr lang="th-TH" sz="3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วิพากษ์วิจารณ์ในเรื่องความเป็นกลาง </a:t>
            </a:r>
            <a:endParaRPr lang="th-TH" sz="35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เนื่องจาก</a:t>
            </a:r>
            <a:r>
              <a:rPr lang="th-TH" sz="3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อาจถูกครอบงำจากฝ่ายการเมือง โดยเฉพาะกรณีที่เป็นรัฐบาลรักษาการ </a:t>
            </a: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เพราะรัฐมนตรีว่าการกระทรวงมหาดไทยเป็น</a:t>
            </a:r>
            <a:r>
              <a:rPr lang="th-TH" sz="3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รักษาการตาม</a:t>
            </a:r>
            <a:r>
              <a:rPr lang="th-TH" sz="3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พระราชบัญญัติว่าด้วยการเลือกตั้งสมาชิกสภาผู้แทนราษฎร </a:t>
            </a: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จึงสามารถ</a:t>
            </a:r>
            <a:r>
              <a:rPr lang="th-TH" sz="3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แทรกแซงการ</a:t>
            </a: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ทำงานของข้าราชการและ</a:t>
            </a:r>
            <a:r>
              <a:rPr lang="th-TH" sz="3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เจ้าหน้าที่ในกระทรวงมหาดไทยได้</a:t>
            </a: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โดยง่าย</a:t>
            </a:r>
            <a:endParaRPr lang="th-TH" sz="35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การทุจริตในการลงคะแนนเสียงเลือกตั้ง เช่น การ</a:t>
            </a:r>
            <a:r>
              <a:rPr lang="th-TH" sz="3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ขนคนที่ไม่มีสิทธิลงคะแนนเลือกตั้งไปลงคะแนนเลือกตั้ง หรือที่เรียกว่า “พลร่ม” การใช้บัตรเลือกตั้งที่กาไว้ล่วงหน้าแล้ว หรือที่เรียกว่า “ไพ่ไฟ” การเปลี่ยนหีบบัตร</a:t>
            </a:r>
            <a:r>
              <a:rPr lang="th-TH" sz="35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</a:t>
            </a:r>
            <a:endParaRPr lang="th-TH" sz="35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ความหมายและความเป็นมาของการ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เลือกตั้งของประเทศ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ไทย</a:t>
            </a:r>
          </a:p>
        </p:txBody>
      </p:sp>
    </p:spTree>
    <p:extLst>
      <p:ext uri="{BB962C8B-B14F-4D97-AF65-F5344CB8AC3E}">
        <p14:creationId xmlns:p14="http://schemas.microsoft.com/office/powerpoint/2010/main" val="14421160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คณะกรรมการการเลือกตั้งกับการมีส่วนร่วมทางการเมืองของประชาชน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ข้อ 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4.1.3 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...ปลูกฝัง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ให้ประชาชนมีความรู้ ความเข้าใจ และมีส่วนร่วมอย่างถูกต้องกับการปกครองระบอบประชาธิปไตยอันมีพระมหากษัตริย์ทรงเป็น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ประมุข... พัฒนา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ปรับปรุงระบบการเลือกตั้งให้มีประสิทธิภาพ สามารถจัดการเลือกตั้ง ได้อย่างสุจริตและเที่ยงธรรม มีกลไกแก้ไขปัญหาความขัดแย้งและสร้างความสามัคคีปรองดอง </a:t>
            </a:r>
            <a:r>
              <a:rPr lang="th-TH" sz="4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จน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สามารถคัดกรองคนดี คนเก่ง มีความรู้ความสามารถ และกล้าตัดสินใจ เข้ามาบริหารประเทศให้มุ่งไปสู่การปกครองในระบอบประชาธิปไตยอันมีพระมหากษัตริย์ทรงเป็นประมุข ที่ประชาชนมีส่วนร่วม อย่างแท้จริงและสอดคล้องเหมาะสมกับสังคมไทย”</a:t>
            </a:r>
            <a:endParaRPr lang="en-US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043648"/>
      </p:ext>
    </p:extLst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คณะกรรมการการเลือกตั้งกับการมีส่วนร่วมทางการเมืองของประชาชน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คณะกรรมการการเลือกตั้งได้ส่งเสริมให้มีการดำเนินการกิจกรรมต่าง ๆ เพื่อให้ประชาชนได้มีส่วนร่วมในทางการเมืองการเลือกตั้ง เช่น </a:t>
            </a:r>
          </a:p>
          <a:p>
            <a:pPr>
              <a:buNone/>
            </a:pP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การสร้างหลักสูตรพลเมืองดีวิถีประชาธิปไตย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2. การจัดตั้งศูนย์ส่งเสริมพัฒนาประชาธิปไตยและการเลือกตั้งตำบล (ศส.ปชต.)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3. โครงการ รด. จิตอาสา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4. ลูกเสืออาสา กกต. 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คณะกรรมการการเลือกตั้งกับการมีส่วนร่วมทางการเมืองของประชาชน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5. ดีเจประชาธิปไตย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6. ถวายความรู้แก่พระสงฆ์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7. หลักสูตร </a:t>
            </a:r>
            <a:r>
              <a:rPr lang="th-TH" sz="4400" dirty="0" err="1">
                <a:latin typeface="TH SarabunIT๙" pitchFamily="34" charset="-34"/>
                <a:cs typeface="TH SarabunIT๙" pitchFamily="34" charset="-34"/>
              </a:rPr>
              <a:t>กปน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. มืออาชีพ</a:t>
            </a:r>
          </a:p>
          <a:p>
            <a:pPr>
              <a:buNone/>
            </a:pP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8. หมู่บ้านไม่ขายเสียง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6755731"/>
      </p:ext>
    </p:extLst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39215"/>
            <a:ext cx="10181216" cy="872004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TH SarabunIT๙" pitchFamily="34" charset="-34"/>
                <a:cs typeface="TH SarabunIT๙" pitchFamily="34" charset="-34"/>
              </a:rPr>
              <a:t>การมีส่วนร่วมของประชาชนเกี่ยวกับการออกเสียงประชามติ</a:t>
            </a:r>
            <a:endParaRPr lang="en-US" sz="48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" y="1237130"/>
            <a:ext cx="11123407" cy="542185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5900" dirty="0" smtClean="0"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8000" b="1" dirty="0" smtClean="0">
                <a:latin typeface="TH SarabunIT๙" pitchFamily="34" charset="-34"/>
                <a:cs typeface="TH SarabunIT๙" pitchFamily="34" charset="-34"/>
              </a:rPr>
              <a:t>การออกเสียงประชามติ (</a:t>
            </a:r>
            <a:r>
              <a:rPr lang="en-US" sz="8000" b="1" dirty="0" smtClean="0">
                <a:latin typeface="TH SarabunIT๙" pitchFamily="34" charset="-34"/>
                <a:cs typeface="TH SarabunIT๙" pitchFamily="34" charset="-34"/>
              </a:rPr>
              <a:t>Referendum) </a:t>
            </a:r>
            <a:r>
              <a:rPr lang="th-TH" sz="8000" dirty="0" smtClean="0">
                <a:latin typeface="TH SarabunIT๙" pitchFamily="34" charset="-34"/>
                <a:cs typeface="TH SarabunIT๙" pitchFamily="34" charset="-34"/>
              </a:rPr>
              <a:t>คือ การนําร่างรัฐธรรมนูญหรือนโยบายที่สําคัญของประเทศ ไปผ่านการตัดสินเพื่อแสดงความเห็นชอบหรือไม่เห็นชอบโดยประชาชนผู้เป็นเจ้าของอํานาจอธิปไตย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8000" dirty="0" smtClean="0">
                <a:latin typeface="TH SarabunIT๙" pitchFamily="34" charset="-34"/>
                <a:cs typeface="TH SarabunIT๙" pitchFamily="34" charset="-34"/>
              </a:rPr>
              <a:t>   ●ประเทศไทยมีการออกเสียง</a:t>
            </a:r>
            <a:r>
              <a:rPr lang="th-TH" sz="8000" dirty="0" smtClean="0">
                <a:latin typeface="TH SarabunIT๙" pitchFamily="34" charset="-34"/>
                <a:cs typeface="TH SarabunIT๙" pitchFamily="34" charset="-34"/>
              </a:rPr>
              <a:t>ประชามติ</a:t>
            </a:r>
            <a:r>
              <a:rPr lang="en-US" sz="8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8000" dirty="0" smtClean="0">
                <a:latin typeface="TH SarabunIT๙" pitchFamily="34" charset="-34"/>
                <a:cs typeface="TH SarabunIT๙" pitchFamily="34" charset="-34"/>
              </a:rPr>
              <a:t>๒ ครั้ง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4600" dirty="0" smtClean="0">
                <a:latin typeface="TH SarabunIT๙" pitchFamily="34" charset="-34"/>
                <a:cs typeface="TH SarabunIT๙" pitchFamily="34" charset="-34"/>
              </a:rPr>
              <a:t>		</a:t>
            </a: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7000" b="1" dirty="0" smtClean="0">
                <a:latin typeface="TH SarabunIT๙" pitchFamily="34" charset="-34"/>
                <a:cs typeface="TH SarabunIT๙" pitchFamily="34" charset="-34"/>
              </a:rPr>
              <a:t>ครั้งที่ ๑ </a:t>
            </a: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>เมื่อวันที่ ๑๙ สิงหาคม </a:t>
            </a: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>๒๕๕๐ </a:t>
            </a:r>
            <a:r>
              <a:rPr lang="en-US" sz="7000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>ก</a:t>
            </a:r>
            <a:r>
              <a:rPr lang="th-TH" sz="7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าร</a:t>
            </a:r>
            <a:r>
              <a:rPr lang="th-TH" sz="7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ให้ประชาชนออกเสียงเห็นชอบ-หรือไม่เห็นชอบร่างรัฐธรรมนูญแห่งราชอาณาจักรไทย พุทธศักราช 2550 </a:t>
            </a: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7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7000" b="1" dirty="0" smtClean="0">
                <a:latin typeface="TH SarabunIT๙" pitchFamily="34" charset="-34"/>
                <a:cs typeface="TH SarabunIT๙" pitchFamily="34" charset="-34"/>
              </a:rPr>
              <a:t> ครั้งที่ ๒ </a:t>
            </a: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>เมื่อวันที่ 7 สิงหาคม 2559 </a:t>
            </a:r>
            <a:r>
              <a:rPr lang="en-US" sz="7000" dirty="0" smtClean="0">
                <a:latin typeface="TH SarabunIT๙" pitchFamily="34" charset="-34"/>
                <a:cs typeface="TH SarabunIT๙" pitchFamily="34" charset="-34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0" dirty="0" smtClean="0"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sz="7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เห็นชอบหรือไม่เห็นชอบกับ</a:t>
            </a:r>
            <a:r>
              <a:rPr lang="th-TH" sz="7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ร่าง</a:t>
            </a:r>
            <a:r>
              <a:rPr lang="th-TH" sz="7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รัฐธรรมนูญ พ.ศ. 2559 ทั้งฉบับ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7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 เห็นชอบ</a:t>
            </a:r>
            <a:r>
              <a:rPr lang="th-TH" sz="7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หรือไม่ว่า เพื่อให้การปฏิรูปประเทศเกิดความต่อเนื่องตามแผนยุทธศาสตร์แห่งชาติ สมควรกำหนดไว้ในบทเฉพาะกาลว่า ในระหว่าง 5 ปีแรกนับแต่วันที่มีรัฐสภาชุดแรกตามรัฐธรรมนูญนี้ ให้ที่ประชุมร่วมกันของรัฐสภาเป็นผู้พิจารณาให้ความเห็นชอบบุคคลซึ่งสมควรได้รับแต่งตั้งเป็นนายกรัฐมนตรี</a:t>
            </a:r>
            <a:r>
              <a:rPr lang="th-TH" sz="70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7000" dirty="0" smtClean="0">
                <a:latin typeface="TH SarabunIT๙" pitchFamily="34" charset="-34"/>
                <a:cs typeface="TH SarabunIT๙" pitchFamily="34" charset="-34"/>
              </a:rPr>
            </a:br>
            <a:endParaRPr lang="en-US" sz="7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h-TH" sz="3500" dirty="0" smtClean="0">
                <a:latin typeface="TH SarabunIT๙" pitchFamily="34" charset="-34"/>
                <a:cs typeface="TH SarabunIT๙" pitchFamily="34" charset="-34"/>
              </a:rPr>
              <a:t>สำนักงานคณะกรรมการการเลือกตั้ง ได้มีจัดทำแอปพลิเคชันต่าง ๆ ที่เกี่ยวกับการเลือกตั้ง</a:t>
            </a:r>
            <a:endParaRPr lang="en-US" sz="35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3500" dirty="0" smtClean="0">
                <a:latin typeface="TH SarabunIT๙" pitchFamily="34" charset="-34"/>
                <a:cs typeface="TH SarabunIT๙" pitchFamily="34" charset="-34"/>
              </a:rPr>
              <a:t>๑. </a:t>
            </a:r>
            <a:r>
              <a:rPr lang="th-TH" sz="3500" b="1" dirty="0" smtClean="0">
                <a:latin typeface="TH SarabunIT๙" pitchFamily="34" charset="-34"/>
                <a:cs typeface="TH SarabunIT๙" pitchFamily="34" charset="-34"/>
              </a:rPr>
              <a:t>แอปพลิเคชัน “ตาสับปะรด</a:t>
            </a:r>
            <a:r>
              <a:rPr lang="en-US" sz="3500" b="1" dirty="0" smtClean="0">
                <a:latin typeface="TH SarabunIT๙" pitchFamily="34" charset="-34"/>
                <a:cs typeface="TH SarabunIT๙" pitchFamily="34" charset="-34"/>
              </a:rPr>
              <a:t>”</a:t>
            </a:r>
            <a:r>
              <a:rPr lang="en-US" sz="35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500" dirty="0" smtClean="0">
                <a:latin typeface="TH SarabunIT๙" pitchFamily="34" charset="-34"/>
                <a:cs typeface="TH SarabunIT๙" pitchFamily="34" charset="-34"/>
              </a:rPr>
              <a:t>เพื่อใช้ในการติดตามสถานการณ์และป้องปรามการทุจริตเลือกตั้ง โดยการมีส่วนร่วมของประชาชนในการรายงานสถานการณ์ เมื่อมีการพบเห็นการทุจริตและการกระทำผิดกฎหมายเลือกตั้ง หรือรายงานสถานการณ์ทั่วไป</a:t>
            </a:r>
            <a:br>
              <a:rPr lang="th-TH" sz="35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500" dirty="0" smtClean="0">
                <a:latin typeface="TH SarabunIT๙" pitchFamily="34" charset="-34"/>
                <a:cs typeface="TH SarabunIT๙" pitchFamily="34" charset="-34"/>
              </a:rPr>
              <a:t>ที่เกี่ยวกับการเลือกตั้ง</a:t>
            </a:r>
            <a:br>
              <a:rPr lang="th-TH" sz="35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500" dirty="0" smtClean="0">
                <a:latin typeface="TH SarabunIT๙" pitchFamily="34" charset="-34"/>
                <a:cs typeface="TH SarabunIT๙" pitchFamily="34" charset="-34"/>
                <a:sym typeface="Wingdings"/>
              </a:rPr>
              <a:t></a:t>
            </a:r>
            <a:r>
              <a:rPr lang="th-TH" sz="3500" dirty="0" smtClean="0">
                <a:latin typeface="TH SarabunIT๙" pitchFamily="34" charset="-34"/>
                <a:cs typeface="TH SarabunIT๙" pitchFamily="34" charset="-34"/>
              </a:rPr>
              <a:t>ข้อมูลตั้งแต่ วันที่ 1 กุมภาพันธ์ 2562 เป็นต้นมามีสถิติข้อมูลรายงานการรับแจ้งเหตุ เบาะแสทางแอปพลิเคชัน “ตาสับปะรด” จำนวนทั้งสิ้น 277 เรื่อง และเป็นเรื่องที่นำไปสู่การสืบสวนสอบสวน จำนวน 15 เรื่อง</a:t>
            </a:r>
            <a:endParaRPr lang="en-US" sz="3500" dirty="0" smtClean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๒.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แอปพลิเคชันฉลาดเลือก (</a:t>
            </a: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Smart Vote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เป็นแอปพลิเคชันที่รวบรวมข้อมูลเกี่ยวกับการเลือกตั้งมาเผยแพร่ให้กับประชาชน ไม่ว่าจะเป็นข้อมูลความรู้เบื้องต้นการเลือกตั้ง ข้อมูลผู้สมัคร ส.ส. แบบแบ่งเขตเลือกตั้ง และแบบบัญชีรายชื่อ ข้อมูลพรรคการเมือง และรายชื่อบุคคลซึ่งพรรคการเมืองเสนอให้เป็นนายกรัฐมนตรี การตรวจสอบหน่วยเลือกตั้ง </a:t>
            </a:r>
          </a:p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การดาวน์โหลดแอปพลิเคชันฉลาดเลือก (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Smart Vote)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มีจำนวนทั้งสิ้น 394,515 ราย แบ่งเป็นระบบ </a:t>
            </a:r>
            <a:r>
              <a:rPr lang="en-US" sz="4000" dirty="0" err="1" smtClean="0">
                <a:latin typeface="TH SarabunIT๙" pitchFamily="34" charset="-34"/>
                <a:cs typeface="TH SarabunIT๙" pitchFamily="34" charset="-34"/>
              </a:rPr>
              <a:t>Andriod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 230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,400 ราย และ </a:t>
            </a:r>
            <a:r>
              <a:rPr lang="en-US" sz="4000" dirty="0" smtClean="0">
                <a:latin typeface="TH SarabunIT๙" pitchFamily="34" charset="-34"/>
                <a:cs typeface="TH SarabunIT๙" pitchFamily="34" charset="-34"/>
              </a:rPr>
              <a:t>IOS 164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,115 ราย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๓. 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แอปพลิเคชัน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b="1" dirty="0" smtClean="0">
                <a:latin typeface="TH SarabunIT๙" pitchFamily="34" charset="-34"/>
                <a:cs typeface="TH SarabunIT๙" pitchFamily="34" charset="-34"/>
              </a:rPr>
              <a:t>Rapid Report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หรือ ระบบการรายงานผลคะแนนเลือกตั้งสมาชิกสภาผู้แทนราษฎรอย่างไม่เป็นทางการ </a:t>
            </a:r>
          </a:p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เป็นการดำเนินการเพื่อให้เป็นไปตามบทบัญญัติ มาตรา ๑๒๐ วรรคสอง 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แห่งพระราชบัญญัติประกอบรัฐธรรมนูญว่าด้วยการเลือกตั้งสมาชิกสภาผู้แทนราษฎร พ.ศ. ๒๕๖๑ ซึ่งบัญญัติว่า </a:t>
            </a:r>
          </a:p>
          <a:p>
            <a:pPr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“เพื่อประโยชน์แก่การแจ้งข้อมูลการเลือกตั้งต่อประชาชนให้เกิดความรวดเร็ว คณะกรรมการอาจดำเนินการให้มีการรายงานผลการนับคะแนนอย่างไม่เป็นทางการได้”</a:t>
            </a:r>
            <a:endParaRPr lang="en-US" sz="40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การออกระเบียบคณะกรรมการการเลือกตั้งว่าด้วยวิธีการหาเสียงและลักษณะต้องห้ามในการหาเสียงเลือกตั้งสมาชิกสภาผู้แทนราษฎร พ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ศ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๒๕๖๑ ซึ่งมีเนื้อหาครอบคลุมเกี่ยวกับ “การหาเสียงเลือกตั้งทางอิเล็กทรอนิกส์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” </a:t>
            </a:r>
            <a:endParaRPr lang="th-TH" sz="3600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“การหาเสียงเลือกตั้งทางอิเล็กทรอนิกส์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”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หมายความว่า การหาเสียงเลือกตั้งที่กระทำขึ้นโดยผ่านช่องทางอิเล็กทรอนิกส์ทั้งหมดหรือแต่บางส่วน หรือการใช้ระบบคอมพิวเตอร์หรือข้อมูลคอมพิวเตอร์เพื่อหาเสียงเลือกตั้งตามที่กฎหมายกำหนด โดยมีวัตถุประสงค์เพื่อเผยแพร่แก่ประชาชนโดยทั่วไป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จำแนกรูปแบบของสื่ออิเล็กทรอนิกส์ต่าง ๆ ออกเป็น 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เว็บไซต์ 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400" dirty="0" err="1">
                <a:latin typeface="TH SarabunIT๙" pitchFamily="34" charset="-34"/>
                <a:cs typeface="TH SarabunIT๙" pitchFamily="34" charset="-34"/>
              </a:rPr>
              <a:t>โซเซียล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sz="4400" dirty="0" err="1">
                <a:latin typeface="TH SarabunIT๙" pitchFamily="34" charset="-34"/>
                <a:cs typeface="TH SarabunIT๙" pitchFamily="34" charset="-34"/>
              </a:rPr>
              <a:t>เดีย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๓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ยู</a:t>
            </a:r>
            <a:r>
              <a:rPr lang="th-TH" sz="4400" dirty="0" err="1">
                <a:latin typeface="TH SarabunIT๙" pitchFamily="34" charset="-34"/>
                <a:cs typeface="TH SarabunIT๙" pitchFamily="34" charset="-34"/>
              </a:rPr>
              <a:t>ทูป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๔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400" dirty="0" err="1">
                <a:latin typeface="TH SarabunIT๙" pitchFamily="34" charset="-34"/>
                <a:cs typeface="TH SarabunIT๙" pitchFamily="34" charset="-34"/>
              </a:rPr>
              <a:t>แอปพลิเค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ชัน 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๕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อีเมล์ 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๖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400" dirty="0" err="1">
                <a:latin typeface="TH SarabunIT๙" pitchFamily="34" charset="-34"/>
                <a:cs typeface="TH SarabunIT๙" pitchFamily="34" charset="-34"/>
              </a:rPr>
              <a:t>เอสเอ็มเอส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๗</a:t>
            </a:r>
            <a:r>
              <a:rPr lang="en-US" sz="4400" dirty="0"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สื่ออิเล็กทรอนิกส์อื่นทุกประเภท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023315"/>
      </p:ext>
    </p:extLst>
  </p:cSld>
  <p:clrMapOvr>
    <a:masterClrMapping/>
  </p:clrMapOvr>
  <p:transition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นอกจากที่กล่าวมาข้างต้นแล้ว เมื่อปีงบประมาณ พ.ศ. 2560 </a:t>
            </a:r>
            <a:br>
              <a:rPr lang="th-TH" sz="44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(ต.ค. 59 – ก.ย. 60) สำนักงานคณะกรรมการการเลือกตั้งได้เคยมีการศึกษาและจัดทำโครงการพัฒนานวัตกรรมการเลือกตั้งและการออกเสียงประชามติ ซึ่งเป็นการจัดทำระบบการลงคะแนนเลือกตั้งสมาชิกสภาผู้แทนราษฎรนอกราชอาณาจักรทางเครือข่ายอินเตอร์เน็ต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I-Vote)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07939" y="2506662"/>
            <a:ext cx="10515600" cy="4351338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ในปี พ.ศ. 2516 สมัย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รัฐบาลของหม่อมราชวงศ์ คึกฤทธิ์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ปราโมช</a:t>
            </a:r>
            <a:br>
              <a:rPr lang="th-TH" sz="40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ได้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มีการแต่งตั้ง “คณะกรรมการควบคุมการเลือกตั้ง” ขึ้นมาเพื่อควบคุมการจัดการเลือกตั้งของกระทรวงมหาดไทยอีกชั้นหนึ่ง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เป็นองค์กร</a:t>
            </a:r>
            <a:r>
              <a:rPr lang="th-TH" sz="4000" dirty="0">
                <a:latin typeface="TH SarabunIT๙" pitchFamily="34" charset="-34"/>
                <a:cs typeface="TH SarabunIT๙" pitchFamily="34" charset="-34"/>
              </a:rPr>
              <a:t>ตรวจสอบการดำเนินการเลือกตั้งเกิดขึ้นเป็นครั้ง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แรก</a:t>
            </a:r>
            <a:endParaRPr lang="th-TH" sz="4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26504" y="690510"/>
            <a:ext cx="9278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200" b="1" dirty="0">
                <a:latin typeface="TH SarabunIT๙" pitchFamily="34" charset="-34"/>
                <a:cs typeface="TH SarabunIT๙" pitchFamily="34" charset="-34"/>
              </a:rPr>
              <a:t>ความหมายและความเป็นมาของการ</a:t>
            </a:r>
            <a:r>
              <a:rPr lang="th-TH" sz="4200" b="1" dirty="0" smtClean="0">
                <a:latin typeface="TH SarabunIT๙" pitchFamily="34" charset="-34"/>
                <a:cs typeface="TH SarabunIT๙" pitchFamily="34" charset="-34"/>
              </a:rPr>
              <a:t>เลือกตั้งของประเทศ</a:t>
            </a:r>
            <a:r>
              <a:rPr lang="th-TH" sz="4200" b="1" dirty="0">
                <a:latin typeface="TH SarabunIT๙" pitchFamily="34" charset="-34"/>
                <a:cs typeface="TH SarabunIT๙" pitchFamily="34" charset="-34"/>
              </a:rPr>
              <a:t>ไทย</a:t>
            </a:r>
          </a:p>
        </p:txBody>
      </p:sp>
    </p:spTree>
    <p:extLst>
      <p:ext uri="{BB962C8B-B14F-4D97-AF65-F5344CB8AC3E}">
        <p14:creationId xmlns:p14="http://schemas.microsoft.com/office/powerpoint/2010/main" val="33834646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การจัดทำโครงการนี้เป็นการร่วมมือกันระหว่าง สำนักงาน กกต. และ</a:t>
            </a: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๑. กรมการปกครอง กระทรวงมหาดไทย </a:t>
            </a: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๒. กรมการกงสุล กระทรวงการต่างประเทศ </a:t>
            </a: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๓. สำนักงานรัฐบาลอิเล็กทรอนิกส์ (องค์การมหาชน) (ปัจจุบัน คือ สำนักงานพัฒนารัฐบาลดิจิทัล (องค์การมหาชน)) </a:t>
            </a: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๔. สำนักงานพัฒนาธุรกรรมทางอิเล็กทรอนิกส์ (องค์การมหาชน)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เทคโนโลยีสารสนเทศกับการเลือกตั้งของประเทศไทย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โดยโครงการได้มีการดำเนินการเพื่อทดสอบการใช้งานระบบจัดทำขึ้นในประเทศนำร่อง 2 ประเทศ 1 เมือง ได้แก่ </a:t>
            </a:r>
          </a:p>
          <a:p>
            <a:pPr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ประเทศนอร์เวย์ ประเทศจอร์แดน และเมืองโอซาก้า ประเทศญี่ปุ่น</a:t>
            </a:r>
          </a:p>
          <a:p>
            <a:pPr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แต่เนื่องจากระบบดังกล่าวยังมีข้อบกพร่องและยังไม่สามารถสร้างความเชื่อมั่นในการใช้ระบบ เช่น ความไม่เสถียรของสัญญาณ </a:t>
            </a:r>
            <a:r>
              <a:rPr lang="en-US" sz="4400" dirty="0" smtClean="0">
                <a:latin typeface="TH SarabunIT๙" pitchFamily="34" charset="-34"/>
                <a:cs typeface="TH SarabunIT๙" pitchFamily="34" charset="-34"/>
              </a:rPr>
              <a:t>Internet 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จึงยังมิได้นำระบบดังกล่าวมาใช้กับการจัดการเลือกตั้งสมาชิกสภาผู้แทนราษฎรครั้งที่ผ่านมา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กรณีศึกษาสิทธิชายหญิงทางการเมืองตามรัฐธรรมนูญแห่งราชอาณาจักรไทยและกฎหมายที่เกี่ยวข้อง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4"/>
            <a:ext cx="10706100" cy="4778375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นับตั้งแต่มีการเปลี่ยนแปลงการปกครองจากระบอบสมบูรณาญาสิทธิราชย์มาเป็นการปกครองระบอบประชาธิปไตยอันมีพระมหากษัตริย์ทรงเป็นประมุข ในปี พ.ศ. 2475 ประเทศไทยไม่เคยจำกัดสิทธิทางการเมืองของผู้หญิงไทย โดยผู้หญิงไทยจะมีสิทธิเท่าเทียมกับผู้ชายไทย มีสิทธิเลือกตั้งและมีสิทธิสมัครรับเลือกตั้ง โดยผู้หญิงได้รับเลือกตั้งให้เป็นสมาชิกสภาผู้แทนราษฎรครั้งแรก ในปี พ.ศ. 2492 และในเวลาต่อมาเมื่อมีการใช้บังคับ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 2550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ได้มีการกำหนดเกี่ยวกับความเท่าเทียมกันของหญิงและชายในลักษณะที่มีความชัดเจนมากยิ่งขึ้นไว้ในรัฐธรรมนูญด้วย ดังที่ปรากฏใน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มาตรา 97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กรณีศึกษาสิทธิชายหญิงทางการเมืองตามรัฐธรรมนูญแห่งราชอาณาจักรไทยและกฎหมายที่เกี่ยวข้อง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44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สำหรับปัจจุบัน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รัฐธรรมนูญแห่งราชอาณาจักรไทย พุทธศักราช 2560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ได้กำหนดไว้ใน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มาตรา 90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ว่าการจัดทำบัญชีรายชื่อเพื่อส่งผู้สมัครรับเลือกตั้งแบบบัญชีรายชื่อจะต้องคํานึงถึงความเท่าเทียมกัน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ระหว่างชาย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และหญิง 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กรณีศึกษาสิทธิชายหญิงทางการเมืองตามรัฐธรรมนูญแห่งราชอาณาจักรไทยและกฎหมายที่เกี่ยวข้อง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h-TH" sz="44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พระราชบัญญัติประกอบรัฐธรรมนูญว่าด้วยการเลือกตั้งสมาชิกสภาผู้แทนราษฎร พ.ศ. 2561 มาตรา 56</a:t>
            </a: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ก็กำหนดให้การจัดทําบัญชีรายชื่อต้องให้สมาชิกของพรรคการเมืองมีส่วนร่วมในการพิจารณาด้วย โดยต้องคํานึงถึงความเท่าเทียมกันระหว่างชายและหญิง</a:t>
            </a: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พระราชบัญญัติประกอบรัฐธรรมนูญว่าด้วยพรรคการเมือง พ.ศ. 2560 มาตรา 48</a:t>
            </a:r>
            <a:endParaRPr lang="en-US" sz="44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กรณีศึกษาที่เกี่ยวข้องกับหน้าที่และอำนาจของคณะกรรมการการเลือกตั้ง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๑. คณะกรรมการการเลือกตั้งได้มีมติระงับสิทธิสมัครรับเลือกตั้งของนายสุ</a:t>
            </a:r>
            <a:r>
              <a:rPr lang="th-TH" sz="3600" dirty="0" err="1" smtClean="0">
                <a:latin typeface="TH SarabunIT๙" pitchFamily="34" charset="-34"/>
                <a:cs typeface="TH SarabunIT๙" pitchFamily="34" charset="-34"/>
              </a:rPr>
              <a:t>รพล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เกียรติไชยากร ผู้สมัคร ส.ส. เขต 8 จ. เชียงใหม่ พรรคเพื่อไทย ไว้เป็นการชั่วคราว 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1 ปี (แจกใบส้ม)  และยื่นคำร้องต่อศาลฎีกาเพื่อพิจารณาให้มีการเลือกตั้งใหม่</a:t>
            </a:r>
          </a:p>
          <a:p>
            <a:pPr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๒. คณะกรรมการการเลือกตั้ง ได้มีมติสั่งให้มีการเลือกตั้งใหม่ (แจกใบเหลือง) นายกรุงศรีวิไล สุทินเผือก ส.ส. สุมทรปราการ เขต 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5 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พรรคพลังประชารัฐ </a:t>
            </a:r>
            <a:r>
              <a:rPr lang="th-TH" sz="3600" smtClean="0">
                <a:latin typeface="TH SarabunIT๙" pitchFamily="34" charset="-34"/>
                <a:cs typeface="TH SarabunIT๙" pitchFamily="34" charset="-34"/>
              </a:rPr>
              <a:t>กรณีที่มีบุคคล</a:t>
            </a:r>
            <a:br>
              <a:rPr lang="th-TH" sz="360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smtClean="0">
                <a:latin typeface="TH SarabunIT๙" pitchFamily="34" charset="-34"/>
                <a:cs typeface="TH SarabunIT๙" pitchFamily="34" charset="-34"/>
              </a:rPr>
              <a:t>ใส่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ซองช่วยงานศพ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กรณีศึกษาที่เกี่ยวข้องกับหน้าที่และอำนาจของคณะกรรมการการเลือกตั้ง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๓. ศาลฎีกาแผนกคดีเลือกตั้งได้สั่งเพิกถอนสิทธิเลือกตั้งนายบรรจบ นามวิเศษ ผู้สมัคร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ส.ว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หนองกี่ จ. บุรีรัมย์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10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ปี หลังคณะกรรมการการเลือกตั้งพบพฤติการณ์ในการโทรศัพท์ให้ผู้สมัคร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ส.ว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กลุ่มเดียวกันช่วยลงคะแนน และจะจ่ายเงินค่าสมัคร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ส.ว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. คืน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ให้</a:t>
            </a:r>
          </a:p>
          <a:p>
            <a:pPr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๔.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ศาลรัฐธรรมนูญได้มีคำวินิจฉัยกรณีคณะกรรมการการเลือกตั้งขอให้ศาลรัฐธรรมนูญพิจารณาวินิจฉัยเพื่อมีคำสั่งยุบพรรคไทยรักษาชาติ</a:t>
            </a:r>
          </a:p>
          <a:p>
            <a:pPr algn="thaiDist">
              <a:buNone/>
            </a:pP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๕. ศาลรัฐธรรมนูญวินิจฉัยมีคำวินิจฉัยว่าสมาชิกภาพ ส.ส. ของ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นายนวัธ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dirty="0" err="1">
                <a:latin typeface="TH SarabunIT๙" pitchFamily="34" charset="-34"/>
                <a:cs typeface="TH SarabunIT๙" pitchFamily="34" charset="-34"/>
              </a:rPr>
              <a:t>เตาะ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เจริญสุข สิ้นสุดลงตามรัฐธรรมนูญ มาตรา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101 (6) </a:t>
            </a:r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ประกอบมาตรา </a:t>
            </a:r>
            <a:r>
              <a:rPr lang="en-US" sz="3600" dirty="0">
                <a:latin typeface="TH SarabunIT๙" pitchFamily="34" charset="-34"/>
                <a:cs typeface="TH SarabunIT๙" pitchFamily="34" charset="-34"/>
              </a:rPr>
              <a:t>98 (6)</a:t>
            </a:r>
            <a:endParaRPr lang="th-TH" sz="3600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3697280"/>
      </p:ext>
    </p:extLst>
  </p:cSld>
  <p:clrMapOvr>
    <a:masterClrMapping/>
  </p:clrMapOvr>
  <p:transition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กรณีศึกษาที่เกี่ยวข้องกับหน้าที่และอำนาจของคณะกรรมการการเลือกตั้ง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๖</a:t>
            </a:r>
            <a:r>
              <a:rPr lang="en-US" sz="3600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คณะกรรมการการเลือกตั้งยื่นคำร้องต่อศาลรัฐธรรมนูญขอให้พิจารณาสมาชิกภาพการเป็น ส.ส. ของนายธนาธร  จึงรุ่งเรืองกิจ ส.ส. บัญชีรายชื่อ และหัวหน้าพรรคอนาคตใหม่ สิ้นสุดลงตามรัฐธรรมนูญ มาตรา 101 (6) ประกอบมาตรา 98 (3) เนื่องจากถือหุ้นสื่อ บริษัท วี - ลัค มีเดีย จำกัด</a:t>
            </a:r>
          </a:p>
          <a:p>
            <a:pPr algn="thaiDist">
              <a:buNone/>
            </a:pP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๗. คณะกรรมการการเลือกตั้งดำเนินคดีอาญากับผู้กระทำความผิดที่นำภาพถ่ายบัตรเลือกตั้งที่ได้ลงคะแนนแล้วไปโพสต์ลงในเฟซบุ๊ก</a:t>
            </a:r>
          </a:p>
          <a:p>
            <a:pPr>
              <a:buNone/>
            </a:pPr>
            <a:endParaRPr lang="en-US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ปัญหาที่เกิดขึ้นจากการจัดการเลือกตั้ง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เมื่อวันที่ ๒๔ มีนาคม ๒๕๖๒</a:t>
            </a:r>
            <a:endParaRPr lang="en-US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425039"/>
            <a:ext cx="10795660" cy="4751924"/>
          </a:xfrm>
        </p:spPr>
        <p:txBody>
          <a:bodyPr>
            <a:normAutofit/>
          </a:bodyPr>
          <a:lstStyle/>
          <a:p>
            <a:pPr>
              <a:buNone/>
            </a:pPr>
            <a:endParaRPr lang="th-TH" sz="32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th-TH" sz="32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๑. กรณีบัตรเขย่ง</a:t>
            </a:r>
          </a:p>
          <a:p>
            <a:pPr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๒. การเลือกตั้งนอกราชอาณาจักร กรณีจัดส่งบัตรเลือกตั้งจากประเทศนิวซีแลนด์ล่าช้า เนื่องจากอุปสรรคในการดำเนินการ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ปัญหาที่เกิดขึ้นจากการจัดการเลือกตั้ง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เมื่อวันที่ ๒๔ มีนาคม ๒๕๖๒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406538"/>
            <a:ext cx="10515600" cy="4351338"/>
          </a:xfrm>
        </p:spPr>
        <p:txBody>
          <a:bodyPr/>
          <a:lstStyle/>
          <a:p>
            <a:r>
              <a:rPr lang="th-TH" sz="3600" dirty="0">
                <a:latin typeface="TH SarabunIT๙" pitchFamily="34" charset="-34"/>
                <a:cs typeface="TH SarabunIT๙" pitchFamily="34" charset="-34"/>
              </a:rPr>
              <a:t>มาตรา ๑๑๔ วรรคหนึ่ง แห่งพระราชบัญญัติประกอบรัฐธรรมนูญว่าด้วยการเลือกตั้งสมาชิกสภาผู้แทนราษฎร พ.ศ. ๒๕๖๑ บัญญัติว่า “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ในกรณีที่มีหลักฐานอันควรเชื่อได้ว่าการออกเสียงลงคะแนนก่อนวันเลือกตั้งหรือการออกเสียงลงคะแนนนอกราชอาณาจักรที่ใด มิได้เป็นไปโดยสุจริตหรือเที่ยงธรรม หรือมีการส่งบัตรเลือกตั้งมาถึงสถานที่นับคะแนนของเขตเลือกตั้งใดหลังจากเริ่มนับคะแนนแล้ว หรือหีบห่อที่ส่งบัตรเลือกตั้งมีลักษณะถูกเปิดมาก่อน โดยมีเหตุอันสมควรเชื่อได้ว่าเกิดจากการกระทำที่ไม่สุจริตหรือเที่ยงธรรมหรือมีบัตรเลือกตั้งจากที่ใดสูญหาย ให้คณะกรรมการมีอำนาจสั่งมิให้นับคะแนนนั้นโดยให้ถือว่าเป็นบัตรเสีย”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78569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ความหมายและความเป็นมาของการ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เลือกตั้งของประเทศ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ไทย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ในปี พ.ศ. 2535 รัฐบาลของนายอานันท์  ปันยารชุน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ได้แต่งตั้ง 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“คณะกรรมการติดตามและสอดส่องดูแลการเลือกตั้งสมาชิกสภาผู้แทนราษฎร” ขึ้น หรือที่รู้จักกันในนามขององค์กรกลางเป็นหน่วยงาน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อิสระ ทำหน้าที่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ประชาสัมพันธ์ให้ประชาชนเข้าใจถึงความสำคัญของการ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เลือกตั้ง และตรวจสอบการ แต่ก็ยังไม่ประสบผลสำเร็จ ยังคงมีปัญหาเรื่องการเลือกตั้งไม่บริสุทธิ์ยุติธรรม</a:t>
            </a:r>
          </a:p>
          <a:p>
            <a:pPr algn="thaiDist"/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หลัง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เหตุการณ์เดือนพฤษภาคม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2535 (พฤษภาทมิฬ) มีการแต่งตั้ง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คณะกรรมการองค์กรกลางการเลือกตั้ง เพื่อทำหน้าที่ในการเลือกตั้งสมาชิกสภาผู้แทนราษฎรทั่วไป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แต่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องค์กรกลาง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ก็</a:t>
            </a:r>
            <a:br>
              <a:rPr lang="th-TH" sz="32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ไม่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สามารถขจัดปัญหาการซื้อขายเสียง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ได้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01281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ปัญหาที่เกิดขึ้นจากการจัดการเลือกตั้งเมื่อวันที่ ๒๔ มีนาคม ๒๕๖๒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การแบ่งเขต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การกำหนดหน่วยเลือกตั้ง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การจัดตั้งศูนย์ประสานงาน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การสรรหาและแต่งตั้งเจ้าพนักงานผู้ดำเนินการเลือกตั้ง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6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การเลือกตั้งล่วงหน้านอกเขต 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การเลือกตั้งล่วงหน้าในเขต 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บัญชีรายชื่อผู้มีสิทธิเลือกตั้ง 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การกำหนดรูปแบบบัตรเลือกตั้ง การขนส่ง และสถานที่เก็บรักษา</a:t>
            </a: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6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ปัญหาที่เกิดขึ้นจากการจัดการเลือกตั้งเมื่อวันที่ ๒๔ มีนาคม ๒๕๖๒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แบบพิมพ์และเอกสารที่ใช้ในหน่วยเลือกตั้ง </a:t>
            </a:r>
            <a:endParaRPr lang="en-US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คู่มือการปฏิบัติงาน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การจัดอบรมบุคลากร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0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ภารกิจการอำนวยความยุติธรรมและทำให้การเลือกตั้งสุจริตและเที่ยงธรรม </a:t>
            </a:r>
            <a:endParaRPr lang="en-US" sz="40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ความคิดเห็นเกี่ยวกับการปฏิบัติหน้าที่ของผู้ตรวจการเลือกตั้ง 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th-TH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SarabunIT๙" pitchFamily="34" charset="-34"/>
                <a:cs typeface="TH SarabunIT๙" pitchFamily="34" charset="-34"/>
              </a:rPr>
              <a:t>ขอบคุณครับ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https://news.mthai.com/app/uploads/2019/12/11111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732" y="3811978"/>
            <a:ext cx="3948730" cy="2220687"/>
          </a:xfrm>
          <a:prstGeom prst="rect">
            <a:avLst/>
          </a:prstGeom>
          <a:noFill/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05" y="3776354"/>
            <a:ext cx="3148804" cy="2327378"/>
          </a:xfrm>
          <a:prstGeom prst="rect">
            <a:avLst/>
          </a:prstGeom>
          <a:noFill/>
        </p:spPr>
      </p:pic>
      <p:pic>
        <p:nvPicPr>
          <p:cNvPr id="1030" name="Picture 6" descr="http://1.bp.blogspot.com/_jD0z5GHmYoU/TId1oq1trkI/AAAAAAAAABs/1kR9GK4h4LY/s1600/160078%5B0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599" y="3782332"/>
            <a:ext cx="3297216" cy="22815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ข้อกฎหมาย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094104"/>
            <a:ext cx="10801574" cy="5252907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พระราชบัญญัติประกอบรัฐธรรมนูญว่าด้วยพรรคการเมือง พ.ศ. 2560 </a:t>
            </a:r>
          </a:p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มาตรา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๔๓ </a:t>
            </a:r>
            <a:endParaRPr lang="th-TH" sz="32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หัวหน้าพรรคการเมือง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จัดทํา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ดําเนิน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กิจการของพรรคการเมือง ในรอบปีปฏิทินที่ผ่านมาเสนอต่อที่ประชุมใหญ่ของพรรคการเมืองเพื่ออนุมัติภายในเดือนเมษายนของทุกปี  ทั้งนี้  รายงานดังกล่าวอย่างน้อยต้องมีรายการตามที่คณะกรรมการ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กําหนด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32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พรรค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การเมืองใดที่จดทะเบียนยังไม่ถึงหนึ่งร้อยแปดสิบวันนับถึงวันสิ้นปีปฏิทิน  ให้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  ยกเว้น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ไม่ต้อง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ดําเนินการ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ตามวรรคหนึ่ง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สําหรับ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ปีนั้น </a:t>
            </a:r>
            <a:endParaRPr lang="th-TH" sz="32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หัวหน้าพรรคการเมืองส่งรายงานการ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ดําเนิน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กิจการของพรรคการเมืองซึ่งที่ประชุมใหญ่ ของพรรคการเมืองอนุมัติแล้วตามวรรคหนึ่ง  ต่อนายทะเบียนภายในสิบห้าวันนับแต่วันที่ที่ประชุมใหญ่ ของพรรคการเมืองอนุมัติ  ตามหลักเกณฑ์และวิธีการที่นายทะเบียน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กําหนด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โดยความเห็นชอบ ของคณะกรรมการ  และให้ประกาศให้ประชาชนทราบเป็นการทั่วไปด้วย </a:t>
            </a:r>
          </a:p>
        </p:txBody>
      </p:sp>
    </p:spTree>
    <p:extLst>
      <p:ext uri="{BB962C8B-B14F-4D97-AF65-F5344CB8AC3E}">
        <p14:creationId xmlns:p14="http://schemas.microsoft.com/office/powerpoint/2010/main" val="3460198999"/>
      </p:ext>
    </p:extLst>
  </p:cSld>
  <p:clrMapOvr>
    <a:masterClrMapping/>
  </p:clrMapOvr>
  <p:transition>
    <p:wipe dir="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ระเบียบ/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 คณะกรรมการการ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ระเบียบคณะกรรมการ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การเลือกตั้ง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ประกาศในราชกิจจา</a:t>
            </a:r>
            <a:r>
              <a:rPr lang="th-TH" sz="36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นุเบกษา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แต่คณะกรรมการการเลือกตั้งชุดปัจจุบันดำรงตำแหน่งถึง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ปัจจุบัน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มีจำนวน 53 ฉบับ</a:t>
            </a:r>
          </a:p>
          <a:p>
            <a:pPr lvl="0"/>
            <a:r>
              <a:rPr lang="th-TH" sz="3600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ประกาศคณะกรรมการ</a:t>
            </a:r>
            <a:r>
              <a:rPr lang="th-TH" sz="36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600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 (</a:t>
            </a:r>
            <a:r>
              <a:rPr lang="th-TH" sz="36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ประกาศที่ออกตามพระราชบัญญัติหรือระเบียบต่าง ๆ  </a:t>
            </a:r>
            <a:r>
              <a:rPr lang="th-TH" sz="3600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ที่</a:t>
            </a:r>
            <a:r>
              <a:rPr lang="th-TH" sz="36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ประกาศในราชกิจจา</a:t>
            </a:r>
            <a:r>
              <a:rPr lang="th-TH" sz="3600" dirty="0" err="1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นุเบกษา</a:t>
            </a:r>
            <a:r>
              <a:rPr lang="th-TH" sz="36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นับแต่คณะกรรมการการเลือกตั้งชุดปัจจุบันดำรงตำแหน่งถึงปัจจุบัน </a:t>
            </a:r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มีจำนวน </a:t>
            </a:r>
            <a:r>
              <a:rPr lang="th-TH" sz="3600" b="1" dirty="0" smtClean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10 ฉบับ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7719773"/>
      </p:ext>
    </p:extLst>
  </p:cSld>
  <p:clrMapOvr>
    <a:masterClrMapping/>
  </p:clrMapOvr>
  <p:transition>
    <p:wipe dir="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สถิติข้อมูลการเลือกตั้งสมาชิกสภาผู้แทนราษฎรเป็นการทั่วไป </a:t>
            </a:r>
            <a:b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เมื่อวันที่ 24 มีนาคม 2562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41381" y="156744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h-TH" dirty="0" smtClean="0"/>
          </a:p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มีสิทธิ 100.00%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คิดเป็น 51,239,638 คน</a:t>
            </a:r>
          </a:p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มาใช้สิทธิ 74.69%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คิดเป็น 38,268,375 คน</a:t>
            </a:r>
          </a:p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ไม่มาใช้สิทธิ 25.31%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คิดเป็น 12,971,263 คน</a:t>
            </a: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บัตรที่ใช้ 100.00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% คิดเป็น 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38,268,366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คน</a:t>
            </a:r>
          </a:p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บัตร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ดี 92.85%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คิดเป็น 35,532,645 คน</a:t>
            </a:r>
          </a:p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บัตร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เสีย 5.57%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คิดเป็น 2,130,327 คน</a:t>
            </a:r>
          </a:p>
          <a:p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บัตร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ไม่เลือกผู้สมัคร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1.58% คิด</a:t>
            </a: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605,392 คน</a:t>
            </a: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3786837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ความหมายและความเป็นมาของการ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เลือกตั้งของประเทศ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ไทย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ต่อมา ในปี พ.ศ. 2537 จึง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ได้มีแนวความคิดที่จะบัญญัติกฎหมายให้มีองค์กรขึ้นมาทำหน้าที่ควบคุมดูแลการเลือกตั้งขึ้น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นายมารุต  บุนนาค ประธานสภาผู้แทนราษฎร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แต่งตั้ง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“คณะกรรมการพัฒนาประชาธิปไตย” หรือ “คพป.”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หน้าที่ศึกษาแนวทางในการจัดทำร่างรัฐธรรมนูญ โดย คพป. ได้เสนอแนวคิดให้มีคณะกรรมการการเลือกตั้งไว้ในรัฐธรรมนูญ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ซึ่ง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นำไปสู่การบัญญัติให้มี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คณะกรรมการการ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 (</a:t>
            </a:r>
            <a:r>
              <a:rPr lang="th-TH" sz="32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กกต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.) ไว้เป็นครั้งแรกในรัฐธรรมนูญแห่งราชอาณาจักรไทย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รัฐบาลสมัยนายชวน 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หลีก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ภัย เป็นนายกรัฐมนตรี ได้มีการแก้ไขเพิ่มเติมรัฐธรรมนูญแห่งราชอาณาจักรไทย พุทธศักราช 2534 นำเรื่องคณะกรรมการการ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เลือกตั้ง</a:t>
            </a:r>
            <a:b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บัญญัติไว้ในรัฐธรรมนูญแห่งราชอาณาจักรไทย </a:t>
            </a:r>
            <a:r>
              <a:rPr lang="th-TH" sz="32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แก้ไขเพิ่มเติม (ฉบับที่ 5) พุทธศักราช 2538</a:t>
            </a:r>
          </a:p>
          <a:p>
            <a:pPr algn="thaiDist"/>
            <a:endPara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77128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เหลี่ยมเพชร">
  <a:themeElements>
    <a:clrScheme name="น้ำเงินโทนอุ่น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เหลี่ยมเพชร">
  <a:themeElements>
    <a:clrScheme name="น้ำเงินโทนอุ่น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930</TotalTime>
  <Words>5056</Words>
  <Application>Microsoft Office PowerPoint</Application>
  <PresentationFormat>แบบจอกว้าง</PresentationFormat>
  <Paragraphs>325</Paragraphs>
  <Slides>85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85</vt:i4>
      </vt:variant>
    </vt:vector>
  </HeadingPairs>
  <TitlesOfParts>
    <vt:vector size="99" baseType="lpstr">
      <vt:lpstr>Angsana New</vt:lpstr>
      <vt:lpstr>Arial</vt:lpstr>
      <vt:lpstr>Calibri</vt:lpstr>
      <vt:lpstr>Calibri Light</vt:lpstr>
      <vt:lpstr>Cordia New</vt:lpstr>
      <vt:lpstr>IrisUPC</vt:lpstr>
      <vt:lpstr>TH SarabunIT๙</vt:lpstr>
      <vt:lpstr>TH SarabunPSK</vt:lpstr>
      <vt:lpstr>Trebuchet MS</vt:lpstr>
      <vt:lpstr>Wingdings</vt:lpstr>
      <vt:lpstr>Wingdings 3</vt:lpstr>
      <vt:lpstr>ธีมของ Office</vt:lpstr>
      <vt:lpstr>เหลี่ยมเพชร</vt:lpstr>
      <vt:lpstr>1_เหลี่ยมเพชร</vt:lpstr>
      <vt:lpstr>งานนำเสนอ PowerPoint</vt:lpstr>
      <vt:lpstr>งานนำเสนอ PowerPoint</vt:lpstr>
      <vt:lpstr>งานนำเสนอ PowerPoint</vt:lpstr>
      <vt:lpstr>ความหมายและความเป็นมาของการเลือกตั้งของประเทศไทย</vt:lpstr>
      <vt:lpstr>งานนำเสนอ PowerPoint</vt:lpstr>
      <vt:lpstr>ความหมายและความเป็นมาของการเลือกตั้งของประเทศไทย</vt:lpstr>
      <vt:lpstr>งานนำเสนอ PowerPoint</vt:lpstr>
      <vt:lpstr>ความหมายและความเป็นมาของการเลือกตั้งของประเทศไทย</vt:lpstr>
      <vt:lpstr>ความหมายและความเป็นมาของการเลือกตั้งของประเทศไทย</vt:lpstr>
      <vt:lpstr>ความหมายและความเป็นมาของการเลือกตั้งของประเทศไทย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คณะกรรมการการเลือกตั้ง</vt:lpstr>
      <vt:lpstr>หลักนิติธรรมและมาตรฐานจริยธรรมกับบทบาทของ คณะกรรมการการเลือกตั้ง </vt:lpstr>
      <vt:lpstr>หลักนิติธรรมและมาตรฐานจริยธรรมกับบทบาทของ คณะกรรมการการเลือกตั้ง</vt:lpstr>
      <vt:lpstr>หลักนิติธรรมและมาตรฐานจริยธรรมกับบทบาทของ คณะกรรมการการเลือกตั้ง</vt:lpstr>
      <vt:lpstr>หลักนิติธรรมและมาตรฐานจริยธรรมกับบทบาทของ คณะกรรมการการเลือกตั้ง</vt:lpstr>
      <vt:lpstr>หลักนิติธรรมและมาตรฐานจริยธรรมกับบทบาทของ คณะกรรมการการเลือกตั้ง</vt:lpstr>
      <vt:lpstr>หลักนิติธรรมและมาตรฐานจริยธรรมกับบทบาทของ คณะกรรมการการเลือกตั้ง</vt:lpstr>
      <vt:lpstr> ระบบการเลือกตั้ง สมาชิกสภาผู้แทนราษฎรของประเทศไทย </vt:lpstr>
      <vt:lpstr>ระบบการเลือกตั้ง สมาชิกสภาผู้แทนราษฎรของประเทศไทย</vt:lpstr>
      <vt:lpstr>ระบบการเลือกตั้ง สมาชิกสภาผู้แทนราษฎรของประเทศไทย</vt:lpstr>
      <vt:lpstr>ระบบการเลือกตั้ง สมาชิกสภาผู้แทนราษฎรของประเทศไทย</vt:lpstr>
      <vt:lpstr>ระบบการเลือกตั้ง สมาชิกสภาผู้แทนราษฎรของประเทศไทย</vt:lpstr>
      <vt:lpstr>ระบบการเลือกตั้ง สมาชิกสภาผู้แทนราษฎรของประเทศไทย</vt:lpstr>
      <vt:lpstr>ระบบการเลือกตั้ง สมาชิกสภาผู้แทนราษฎรของประเทศไทย</vt:lpstr>
      <vt:lpstr>ระบบการเลือกตั้ง สมาชิกสภาผู้แทนราษฎรของประเทศไทย</vt:lpstr>
      <vt:lpstr>ระบบการเลือกตั้ง สมาชิกสภาผู้แทนราษฎรของประเทศไทย</vt:lpstr>
      <vt:lpstr> การได้มาซึ่งสมาชิกวุฒิสภา </vt:lpstr>
      <vt:lpstr> การได้มาซึ่งสมาชิกวุฒิสภา </vt:lpstr>
      <vt:lpstr> พรรคการเมือง </vt:lpstr>
      <vt:lpstr>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คณะกรรมการการเลือกตั้งกับพรรคการเมือง</vt:lpstr>
      <vt:lpstr>พรรคการเมืองกับการเลือกตั้ง</vt:lpstr>
      <vt:lpstr>พรรคการเมืองกับการเลือกตั้ง</vt:lpstr>
      <vt:lpstr>การมีส่วนร่วมของประชาชนเกี่ยวกับการเลือกตั้ง </vt:lpstr>
      <vt:lpstr>คณะกรรมการการเลือกตั้งกับการมีส่วนร่วมทางการเมืองของประชาชน</vt:lpstr>
      <vt:lpstr>คณะกรรมการการเลือกตั้งกับการมีส่วนร่วมทางการเมืองของประชาชน</vt:lpstr>
      <vt:lpstr>คณะกรรมการการเลือกตั้งกับการมีส่วนร่วมทางการเมืองของประชาชน</vt:lpstr>
      <vt:lpstr>คณะกรรมการการเลือกตั้งกับการมีส่วนร่วมทางการเมืองของประชาชน</vt:lpstr>
      <vt:lpstr>การมีส่วนร่วมของประชาชนเกี่ยวกับการออกเสียงประชามติ</vt:lpstr>
      <vt:lpstr>เทคโนโลยีสารสนเทศกับการเลือกตั้งของประเทศไทย </vt:lpstr>
      <vt:lpstr>เทคโนโลยีสารสนเทศกับการเลือกตั้งของประเทศไทย</vt:lpstr>
      <vt:lpstr>เทคโนโลยีสารสนเทศกับการเลือกตั้งของประเทศไทย</vt:lpstr>
      <vt:lpstr>เทคโนโลยีสารสนเทศกับการเลือกตั้งของประเทศไทย</vt:lpstr>
      <vt:lpstr>เทคโนโลยีสารสนเทศกับการเลือกตั้งของประเทศไทย</vt:lpstr>
      <vt:lpstr>เทคโนโลยีสารสนเทศกับการเลือกตั้งของประเทศไทย</vt:lpstr>
      <vt:lpstr>เทคโนโลยีสารสนเทศกับการเลือกตั้งของประเทศไทย</vt:lpstr>
      <vt:lpstr>เทคโนโลยีสารสนเทศกับการเลือกตั้งของประเทศไทย</vt:lpstr>
      <vt:lpstr>กรณีศึกษาสิทธิชายหญิงทางการเมืองตามรัฐธรรมนูญแห่งราชอาณาจักรไทยและกฎหมายที่เกี่ยวข้อง</vt:lpstr>
      <vt:lpstr>กรณีศึกษาสิทธิชายหญิงทางการเมืองตามรัฐธรรมนูญแห่งราชอาณาจักรไทยและกฎหมายที่เกี่ยวข้อง</vt:lpstr>
      <vt:lpstr>กรณีศึกษาสิทธิชายหญิงทางการเมืองตามรัฐธรรมนูญแห่งราชอาณาจักรไทยและกฎหมายที่เกี่ยวข้อง</vt:lpstr>
      <vt:lpstr>  กรณีศึกษาที่เกี่ยวข้องกับหน้าที่และอำนาจของคณะกรรมการการเลือกตั้ง   </vt:lpstr>
      <vt:lpstr>กรณีศึกษาที่เกี่ยวข้องกับหน้าที่และอำนาจของคณะกรรมการการเลือกตั้ง</vt:lpstr>
      <vt:lpstr>กรณีศึกษาที่เกี่ยวข้องกับหน้าที่และอำนาจของคณะกรรมการการเลือกตั้ง</vt:lpstr>
      <vt:lpstr>ปัญหาที่เกิดขึ้นจากการจัดการเลือกตั้ง เมื่อวันที่ ๒๔ มีนาคม ๒๕๖๒</vt:lpstr>
      <vt:lpstr>ปัญหาที่เกิดขึ้นจากการจัดการเลือกตั้ง เมื่อวันที่ ๒๔ มีนาคม ๒๕๖๒</vt:lpstr>
      <vt:lpstr>ปัญหาที่เกิดขึ้นจากการจัดการเลือกตั้งเมื่อวันที่ ๒๔ มีนาคม ๒๕๖๒</vt:lpstr>
      <vt:lpstr>ปัญหาที่เกิดขึ้นจากการจัดการเลือกตั้งเมื่อวันที่ ๒๔ มีนาคม ๒๕๖๒</vt:lpstr>
      <vt:lpstr>งานนำเสนอ PowerPoint</vt:lpstr>
      <vt:lpstr>ข้อกฎหมาย</vt:lpstr>
      <vt:lpstr> ระเบียบ/ประกาศ คณะกรรมการการเลือกตั้ง </vt:lpstr>
      <vt:lpstr>สถิติข้อมูลการเลือกตั้งสมาชิกสภาผู้แทนราษฎรเป็นการทั่วไป  เมื่อวันที่ 24 มีนาคม 2562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ECT0401-626</dc:creator>
  <cp:lastModifiedBy>บัญชี Microsoft</cp:lastModifiedBy>
  <cp:revision>187</cp:revision>
  <cp:lastPrinted>2020-07-09T07:52:52Z</cp:lastPrinted>
  <dcterms:created xsi:type="dcterms:W3CDTF">2019-12-25T02:16:24Z</dcterms:created>
  <dcterms:modified xsi:type="dcterms:W3CDTF">2020-07-09T07:53:00Z</dcterms:modified>
</cp:coreProperties>
</file>